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76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206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2272" y="319849"/>
            <a:ext cx="7859455" cy="1001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1454" y="1064428"/>
            <a:ext cx="7917815" cy="257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0206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04800" y="0"/>
            <a:ext cx="9170673" cy="684991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00048" y="3911187"/>
            <a:ext cx="2965703" cy="296570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095996" y="5394039"/>
            <a:ext cx="2970530" cy="233076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 marR="5080" indent="1986914" algn="r">
              <a:lnSpc>
                <a:spcPct val="80000"/>
              </a:lnSpc>
              <a:spcBef>
                <a:spcPts val="439"/>
              </a:spcBef>
            </a:pPr>
            <a:r>
              <a:rPr sz="1400" b="1" dirty="0" smtClean="0">
                <a:solidFill>
                  <a:srgbClr val="FFFFFF"/>
                </a:solidFill>
                <a:latin typeface="Calibri"/>
                <a:cs typeface="Calibri"/>
              </a:rPr>
              <a:t>»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72300" y="187072"/>
            <a:ext cx="4820285" cy="4969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050" b="1" spc="-5" dirty="0">
                <a:solidFill>
                  <a:srgbClr val="0033CC"/>
                </a:solidFill>
                <a:latin typeface="Calibri"/>
                <a:cs typeface="Calibri"/>
              </a:rPr>
              <a:t>Автономное</a:t>
            </a:r>
            <a:r>
              <a:rPr sz="1050" b="1" spc="-1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1050" b="1" spc="-10" dirty="0">
                <a:solidFill>
                  <a:srgbClr val="0033CC"/>
                </a:solidFill>
                <a:latin typeface="Calibri"/>
                <a:cs typeface="Calibri"/>
              </a:rPr>
              <a:t>учреждение</a:t>
            </a:r>
            <a:r>
              <a:rPr sz="1050" b="1" spc="2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1050" b="1" spc="-10" dirty="0">
                <a:solidFill>
                  <a:srgbClr val="0033CC"/>
                </a:solidFill>
                <a:latin typeface="Calibri"/>
                <a:cs typeface="Calibri"/>
              </a:rPr>
              <a:t>дополнительного </a:t>
            </a:r>
            <a:r>
              <a:rPr sz="1050" b="1" spc="-5" dirty="0">
                <a:solidFill>
                  <a:srgbClr val="0033CC"/>
                </a:solidFill>
                <a:latin typeface="Calibri"/>
                <a:cs typeface="Calibri"/>
              </a:rPr>
              <a:t> профессионального</a:t>
            </a:r>
            <a:r>
              <a:rPr sz="1050" b="1" spc="1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1050" b="1" spc="-5" dirty="0">
                <a:solidFill>
                  <a:srgbClr val="0033CC"/>
                </a:solidFill>
                <a:latin typeface="Calibri"/>
                <a:cs typeface="Calibri"/>
              </a:rPr>
              <a:t>образования</a:t>
            </a:r>
            <a:r>
              <a:rPr sz="1050" b="1" spc="1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1050" b="1" spc="-10" dirty="0">
                <a:solidFill>
                  <a:srgbClr val="0033CC"/>
                </a:solidFill>
                <a:latin typeface="Calibri"/>
                <a:cs typeface="Calibri"/>
              </a:rPr>
              <a:t>Ханты-Мансийского </a:t>
            </a:r>
            <a:r>
              <a:rPr sz="1050" b="1" spc="-35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1050" b="1" spc="-5" dirty="0">
                <a:solidFill>
                  <a:srgbClr val="0033CC"/>
                </a:solidFill>
                <a:latin typeface="Calibri"/>
                <a:cs typeface="Calibri"/>
              </a:rPr>
              <a:t>автономного</a:t>
            </a:r>
            <a:r>
              <a:rPr sz="1050" b="1" spc="-2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1050" b="1" spc="-10" dirty="0">
                <a:solidFill>
                  <a:srgbClr val="0033CC"/>
                </a:solidFill>
                <a:latin typeface="Calibri"/>
                <a:cs typeface="Calibri"/>
              </a:rPr>
              <a:t>округа</a:t>
            </a:r>
            <a:r>
              <a:rPr sz="1050" b="1" spc="1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1050" b="1" spc="-5" dirty="0">
                <a:solidFill>
                  <a:srgbClr val="0033CC"/>
                </a:solidFill>
                <a:latin typeface="Calibri"/>
                <a:cs typeface="Calibri"/>
              </a:rPr>
              <a:t>-</a:t>
            </a:r>
            <a:r>
              <a:rPr sz="1050" b="1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1050" b="1" spc="-5" dirty="0">
                <a:solidFill>
                  <a:srgbClr val="0033CC"/>
                </a:solidFill>
                <a:latin typeface="Calibri"/>
                <a:cs typeface="Calibri"/>
              </a:rPr>
              <a:t>Югры</a:t>
            </a:r>
            <a:endParaRPr sz="105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50" b="1" spc="-5" dirty="0">
                <a:solidFill>
                  <a:srgbClr val="0033CC"/>
                </a:solidFill>
                <a:latin typeface="Calibri"/>
                <a:cs typeface="Calibri"/>
              </a:rPr>
              <a:t>«Институт</a:t>
            </a:r>
            <a:r>
              <a:rPr sz="1050" b="1" spc="-1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1050" b="1" spc="-5" dirty="0">
                <a:solidFill>
                  <a:srgbClr val="0033CC"/>
                </a:solidFill>
                <a:latin typeface="Calibri"/>
                <a:cs typeface="Calibri"/>
              </a:rPr>
              <a:t>развития</a:t>
            </a:r>
            <a:r>
              <a:rPr sz="1050" b="1" spc="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1050" b="1" spc="-5" dirty="0">
                <a:solidFill>
                  <a:srgbClr val="0033CC"/>
                </a:solidFill>
                <a:latin typeface="Calibri"/>
                <a:cs typeface="Calibri"/>
              </a:rPr>
              <a:t>образования»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05000" y="1642791"/>
            <a:ext cx="6099810" cy="24519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2060"/>
                </a:solidFill>
                <a:latin typeface="Calibri"/>
                <a:cs typeface="Calibri"/>
              </a:rPr>
              <a:t>ВПР</a:t>
            </a:r>
            <a:r>
              <a:rPr sz="2400" b="1" spc="-1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libri"/>
                <a:cs typeface="Calibri"/>
              </a:rPr>
              <a:t>-</a:t>
            </a:r>
            <a:r>
              <a:rPr sz="2000" b="1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libri"/>
                <a:cs typeface="Calibri"/>
              </a:rPr>
              <a:t>2022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450" dirty="0">
              <a:latin typeface="Calibri"/>
              <a:cs typeface="Calibri"/>
            </a:endParaRPr>
          </a:p>
          <a:p>
            <a:pPr marL="1075690" marR="5080" algn="ctr">
              <a:lnSpc>
                <a:spcPct val="100000"/>
              </a:lnSpc>
            </a:pPr>
            <a:r>
              <a:rPr lang="ru-RU" sz="2000" b="1" spc="-5" dirty="0">
                <a:latin typeface="Calibri"/>
                <a:cs typeface="Calibri"/>
              </a:rPr>
              <a:t>П</a:t>
            </a:r>
            <a:r>
              <a:rPr sz="2000" b="1" spc="-5" dirty="0" err="1" smtClean="0">
                <a:latin typeface="Calibri"/>
                <a:cs typeface="Calibri"/>
              </a:rPr>
              <a:t>роведени</a:t>
            </a:r>
            <a:r>
              <a:rPr lang="ru-RU" sz="2000" b="1" spc="-5" dirty="0" smtClean="0">
                <a:latin typeface="Calibri"/>
                <a:cs typeface="Calibri"/>
              </a:rPr>
              <a:t>е</a:t>
            </a:r>
            <a:r>
              <a:rPr sz="2000" b="1" spc="-5" dirty="0" smtClean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всероссийских проверочных 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работ </a:t>
            </a:r>
            <a:r>
              <a:rPr sz="2000" b="1" dirty="0">
                <a:latin typeface="Calibri"/>
                <a:cs typeface="Calibri"/>
              </a:rPr>
              <a:t>в 4-8, 10-11 </a:t>
            </a:r>
            <a:r>
              <a:rPr sz="2000" b="1" spc="-5" dirty="0">
                <a:latin typeface="Calibri"/>
                <a:cs typeface="Calibri"/>
              </a:rPr>
              <a:t>классах образовательных 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организаций, </a:t>
            </a:r>
            <a:r>
              <a:rPr sz="2000" b="1" spc="-10" dirty="0">
                <a:latin typeface="Calibri"/>
                <a:cs typeface="Calibri"/>
              </a:rPr>
              <a:t>расположенных </a:t>
            </a:r>
            <a:r>
              <a:rPr sz="2000" b="1" spc="-5" dirty="0">
                <a:latin typeface="Calibri"/>
                <a:cs typeface="Calibri"/>
              </a:rPr>
              <a:t>на территории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Ханты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-</a:t>
            </a:r>
            <a:r>
              <a:rPr sz="2000" b="1" spc="-5" dirty="0">
                <a:latin typeface="Calibri"/>
                <a:cs typeface="Calibri"/>
              </a:rPr>
              <a:t> Мансийского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автономного</a:t>
            </a:r>
            <a:endParaRPr sz="2000" dirty="0">
              <a:latin typeface="Calibri"/>
              <a:cs typeface="Calibri"/>
            </a:endParaRPr>
          </a:p>
          <a:p>
            <a:pPr marL="1061720" algn="ctr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latin typeface="Calibri"/>
                <a:cs typeface="Calibri"/>
              </a:rPr>
              <a:t>округа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–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Югры,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2022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году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1026" name="Picture 2" descr="https://avatars.mds.yandex.net/i?id=1428b79de7711965077ce90c4b7755c8-4032221-images-thumbs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542" y="4990681"/>
            <a:ext cx="806714" cy="80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97124" y="6589141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A8A8A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1635" y="155447"/>
            <a:ext cx="5084063" cy="70713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06249" y="244453"/>
            <a:ext cx="468820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0070C0"/>
                </a:solidFill>
                <a:latin typeface="Verdana"/>
                <a:cs typeface="Verdana"/>
              </a:rPr>
              <a:t>Нормативные</a:t>
            </a:r>
            <a:r>
              <a:rPr sz="2500" spc="-70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0070C0"/>
                </a:solidFill>
                <a:latin typeface="Verdana"/>
                <a:cs typeface="Verdana"/>
              </a:rPr>
              <a:t>документы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6870" algn="l"/>
              </a:tabLst>
            </a:pPr>
            <a:r>
              <a:rPr spc="-10" dirty="0"/>
              <a:t>Приказ</a:t>
            </a:r>
            <a:r>
              <a:rPr spc="-5" dirty="0"/>
              <a:t> Федеральной</a:t>
            </a:r>
            <a:r>
              <a:rPr dirty="0"/>
              <a:t> </a:t>
            </a:r>
            <a:r>
              <a:rPr spc="-10" dirty="0"/>
              <a:t>службы</a:t>
            </a:r>
            <a:r>
              <a:rPr spc="-5" dirty="0"/>
              <a:t> по</a:t>
            </a:r>
            <a:r>
              <a:rPr dirty="0"/>
              <a:t> </a:t>
            </a:r>
            <a:r>
              <a:rPr spc="-5" dirty="0"/>
              <a:t>надзору</a:t>
            </a:r>
            <a:r>
              <a:rPr dirty="0"/>
              <a:t> в</a:t>
            </a:r>
            <a:r>
              <a:rPr spc="5" dirty="0"/>
              <a:t> </a:t>
            </a:r>
            <a:r>
              <a:rPr dirty="0"/>
              <a:t>сфере</a:t>
            </a:r>
            <a:r>
              <a:rPr spc="5" dirty="0"/>
              <a:t> </a:t>
            </a:r>
            <a:r>
              <a:rPr spc="-10" dirty="0"/>
              <a:t>образования</a:t>
            </a:r>
            <a:r>
              <a:rPr spc="-5" dirty="0"/>
              <a:t> </a:t>
            </a:r>
            <a:r>
              <a:rPr dirty="0"/>
              <a:t>и</a:t>
            </a:r>
            <a:r>
              <a:rPr spc="5" dirty="0"/>
              <a:t> </a:t>
            </a:r>
            <a:r>
              <a:rPr spc="-20" dirty="0"/>
              <a:t>науки </a:t>
            </a:r>
            <a:r>
              <a:rPr spc="-15" dirty="0"/>
              <a:t> </a:t>
            </a:r>
            <a:r>
              <a:rPr spc="-5" dirty="0"/>
              <a:t>(Рособрнадзор) </a:t>
            </a:r>
            <a:r>
              <a:rPr spc="-15" dirty="0"/>
              <a:t>от </a:t>
            </a:r>
            <a:r>
              <a:rPr spc="-5" dirty="0"/>
              <a:t>16.08.2021 </a:t>
            </a:r>
            <a:r>
              <a:rPr spc="-20" dirty="0"/>
              <a:t>№1139</a:t>
            </a:r>
            <a:r>
              <a:rPr spc="409" dirty="0"/>
              <a:t> </a:t>
            </a:r>
            <a:r>
              <a:rPr spc="-10" dirty="0"/>
              <a:t>«О </a:t>
            </a:r>
            <a:r>
              <a:rPr spc="-5" dirty="0"/>
              <a:t>проведении Федеральной </a:t>
            </a:r>
            <a:r>
              <a:rPr spc="-10" dirty="0"/>
              <a:t>службой </a:t>
            </a:r>
            <a:r>
              <a:rPr spc="-5" dirty="0"/>
              <a:t> по надзору </a:t>
            </a:r>
            <a:r>
              <a:rPr dirty="0"/>
              <a:t>в сфере </a:t>
            </a:r>
            <a:r>
              <a:rPr spc="-10" dirty="0"/>
              <a:t>образования </a:t>
            </a:r>
            <a:r>
              <a:rPr dirty="0"/>
              <a:t>и </a:t>
            </a:r>
            <a:r>
              <a:rPr spc="-20" dirty="0"/>
              <a:t>науки </a:t>
            </a:r>
            <a:r>
              <a:rPr spc="-5" dirty="0"/>
              <a:t>мониторинга </a:t>
            </a:r>
            <a:r>
              <a:rPr spc="-15" dirty="0"/>
              <a:t>качества </a:t>
            </a:r>
            <a:r>
              <a:rPr spc="-20" dirty="0"/>
              <a:t>подготовки </a:t>
            </a:r>
            <a:r>
              <a:rPr spc="-15" dirty="0"/>
              <a:t> обучающихся</a:t>
            </a:r>
            <a:r>
              <a:rPr spc="-10" dirty="0"/>
              <a:t> общеобразовательных</a:t>
            </a:r>
            <a:r>
              <a:rPr spc="-5" dirty="0"/>
              <a:t> организаций</a:t>
            </a:r>
            <a:r>
              <a:rPr dirty="0"/>
              <a:t> в</a:t>
            </a:r>
            <a:r>
              <a:rPr spc="5" dirty="0"/>
              <a:t> </a:t>
            </a:r>
            <a:r>
              <a:rPr spc="-10" dirty="0"/>
              <a:t>форме</a:t>
            </a:r>
            <a:r>
              <a:rPr spc="-5" dirty="0"/>
              <a:t> </a:t>
            </a:r>
            <a:r>
              <a:rPr dirty="0"/>
              <a:t>всероссийских </a:t>
            </a:r>
            <a:r>
              <a:rPr spc="5" dirty="0"/>
              <a:t> </a:t>
            </a:r>
            <a:r>
              <a:rPr spc="-10" dirty="0"/>
              <a:t>проверочных</a:t>
            </a:r>
            <a:r>
              <a:rPr dirty="0"/>
              <a:t> </a:t>
            </a:r>
            <a:r>
              <a:rPr spc="-5" dirty="0"/>
              <a:t>работ </a:t>
            </a:r>
            <a:r>
              <a:rPr dirty="0"/>
              <a:t>в</a:t>
            </a:r>
            <a:r>
              <a:rPr spc="-5" dirty="0"/>
              <a:t> </a:t>
            </a:r>
            <a:r>
              <a:rPr dirty="0"/>
              <a:t>2022</a:t>
            </a:r>
            <a:r>
              <a:rPr spc="-10" dirty="0"/>
              <a:t> году»;</a:t>
            </a:r>
          </a:p>
          <a:p>
            <a:pPr marL="355600" marR="8890" indent="-342265" algn="just">
              <a:lnSpc>
                <a:spcPct val="100000"/>
              </a:lnSpc>
              <a:buFont typeface="Arial MT"/>
              <a:buChar char="•"/>
              <a:tabLst>
                <a:tab pos="356870" algn="l"/>
              </a:tabLst>
            </a:pPr>
            <a:r>
              <a:rPr spc="-5" dirty="0"/>
              <a:t>Письмо Федеральной </a:t>
            </a:r>
            <a:r>
              <a:rPr spc="-10" dirty="0"/>
              <a:t>службы </a:t>
            </a:r>
            <a:r>
              <a:rPr spc="-5" dirty="0"/>
              <a:t>по надзору </a:t>
            </a:r>
            <a:r>
              <a:rPr dirty="0"/>
              <a:t>в </a:t>
            </a:r>
            <a:r>
              <a:rPr spc="5" dirty="0"/>
              <a:t>сфере </a:t>
            </a:r>
            <a:r>
              <a:rPr spc="-10" dirty="0"/>
              <a:t>образования </a:t>
            </a:r>
            <a:r>
              <a:rPr dirty="0"/>
              <a:t>и </a:t>
            </a:r>
            <a:r>
              <a:rPr spc="-20" dirty="0"/>
              <a:t>науки </a:t>
            </a:r>
            <a:r>
              <a:rPr spc="-25" dirty="0"/>
              <a:t>от </a:t>
            </a:r>
            <a:r>
              <a:rPr spc="-20" dirty="0"/>
              <a:t> </a:t>
            </a:r>
            <a:r>
              <a:rPr dirty="0"/>
              <a:t>21.01.2022 </a:t>
            </a:r>
            <a:r>
              <a:rPr spc="-5" dirty="0"/>
              <a:t>№02-12 </a:t>
            </a:r>
            <a:r>
              <a:rPr spc="-10" dirty="0"/>
              <a:t>«О </a:t>
            </a:r>
            <a:r>
              <a:rPr spc="-5" dirty="0"/>
              <a:t>проведении </a:t>
            </a:r>
            <a:r>
              <a:rPr dirty="0"/>
              <a:t>всероссийских </a:t>
            </a:r>
            <a:r>
              <a:rPr spc="-10" dirty="0"/>
              <a:t>проверочных </a:t>
            </a:r>
            <a:r>
              <a:rPr spc="-5" dirty="0"/>
              <a:t>работ </a:t>
            </a:r>
            <a:r>
              <a:rPr dirty="0"/>
              <a:t>в </a:t>
            </a:r>
            <a:r>
              <a:rPr spc="-5" dirty="0"/>
              <a:t>2022 </a:t>
            </a:r>
            <a:r>
              <a:rPr dirty="0"/>
              <a:t> </a:t>
            </a:r>
            <a:r>
              <a:rPr spc="-10" dirty="0"/>
              <a:t>году»;</a:t>
            </a:r>
          </a:p>
          <a:p>
            <a:pPr marL="355600" indent="-342900" algn="just">
              <a:lnSpc>
                <a:spcPct val="100000"/>
              </a:lnSpc>
              <a:spcBef>
                <a:spcPts val="635"/>
              </a:spcBef>
              <a:buFont typeface="Arial MT"/>
              <a:buChar char="•"/>
              <a:tabLst>
                <a:tab pos="355600" algn="l"/>
              </a:tabLst>
            </a:pPr>
            <a:r>
              <a:rPr spc="-5" dirty="0"/>
              <a:t>Письмо</a:t>
            </a:r>
            <a:r>
              <a:rPr spc="315" dirty="0"/>
              <a:t> </a:t>
            </a:r>
            <a:r>
              <a:rPr spc="-5" dirty="0"/>
              <a:t>Федеральной</a:t>
            </a:r>
            <a:r>
              <a:rPr spc="310" dirty="0"/>
              <a:t> </a:t>
            </a:r>
            <a:r>
              <a:rPr spc="-10" dirty="0"/>
              <a:t>службы</a:t>
            </a:r>
            <a:r>
              <a:rPr spc="305" dirty="0"/>
              <a:t> </a:t>
            </a:r>
            <a:r>
              <a:rPr spc="-5" dirty="0"/>
              <a:t>по</a:t>
            </a:r>
            <a:r>
              <a:rPr spc="315" dirty="0"/>
              <a:t> </a:t>
            </a:r>
            <a:r>
              <a:rPr spc="-5" dirty="0"/>
              <a:t>надзору</a:t>
            </a:r>
            <a:r>
              <a:rPr spc="315" dirty="0"/>
              <a:t> </a:t>
            </a:r>
            <a:r>
              <a:rPr dirty="0"/>
              <a:t>в</a:t>
            </a:r>
            <a:r>
              <a:rPr spc="305" dirty="0"/>
              <a:t> </a:t>
            </a:r>
            <a:r>
              <a:rPr spc="5" dirty="0"/>
              <a:t>сфере</a:t>
            </a:r>
            <a:r>
              <a:rPr spc="310" dirty="0"/>
              <a:t> </a:t>
            </a:r>
            <a:r>
              <a:rPr spc="-10" dirty="0"/>
              <a:t>образования</a:t>
            </a:r>
            <a:r>
              <a:rPr spc="315" dirty="0"/>
              <a:t> </a:t>
            </a:r>
            <a:r>
              <a:rPr dirty="0"/>
              <a:t>и</a:t>
            </a:r>
            <a:r>
              <a:rPr spc="310" dirty="0"/>
              <a:t> </a:t>
            </a:r>
            <a:r>
              <a:rPr spc="-20" dirty="0"/>
              <a:t>науки</a:t>
            </a:r>
            <a:r>
              <a:rPr spc="310" dirty="0"/>
              <a:t> </a:t>
            </a:r>
            <a:r>
              <a:rPr spc="-25" dirty="0"/>
              <a:t>от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989851" y="3668868"/>
            <a:ext cx="1535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4005" algn="l"/>
              </a:tabLst>
            </a:pPr>
            <a:r>
              <a:rPr sz="1800" dirty="0">
                <a:solidFill>
                  <a:srgbClr val="002060"/>
                </a:solidFill>
                <a:latin typeface="Times New Roman"/>
                <a:cs typeface="Times New Roman"/>
              </a:rPr>
              <a:t>и	</a:t>
            </a:r>
            <a:r>
              <a:rPr sz="1800" spc="-5" dirty="0">
                <a:solidFill>
                  <a:srgbClr val="002060"/>
                </a:solidFill>
                <a:latin typeface="Times New Roman"/>
                <a:cs typeface="Times New Roman"/>
              </a:rPr>
              <a:t>план-график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0311" y="3614004"/>
            <a:ext cx="6285865" cy="1452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635">
              <a:lnSpc>
                <a:spcPct val="120000"/>
              </a:lnSpc>
              <a:spcBef>
                <a:spcPts val="100"/>
              </a:spcBef>
              <a:tabLst>
                <a:tab pos="1544320" algn="l"/>
                <a:tab pos="2454275" algn="l"/>
                <a:tab pos="2891155" algn="l"/>
                <a:tab pos="3963035" algn="l"/>
                <a:tab pos="5168265" algn="l"/>
                <a:tab pos="5436235" algn="l"/>
              </a:tabLst>
            </a:pPr>
            <a:r>
              <a:rPr sz="1800" dirty="0">
                <a:solidFill>
                  <a:srgbClr val="002060"/>
                </a:solidFill>
                <a:latin typeface="Times New Roman"/>
                <a:cs typeface="Times New Roman"/>
              </a:rPr>
              <a:t>04.02.2022	</a:t>
            </a:r>
            <a:r>
              <a:rPr sz="1800" spc="-5" dirty="0">
                <a:solidFill>
                  <a:srgbClr val="002060"/>
                </a:solidFill>
                <a:latin typeface="Times New Roman"/>
                <a:cs typeface="Times New Roman"/>
              </a:rPr>
              <a:t>№02-25	</a:t>
            </a:r>
            <a:r>
              <a:rPr sz="1800" spc="-10" dirty="0">
                <a:solidFill>
                  <a:srgbClr val="002060"/>
                </a:solidFill>
                <a:latin typeface="Times New Roman"/>
                <a:cs typeface="Times New Roman"/>
              </a:rPr>
              <a:t>«О	</a:t>
            </a:r>
            <a:r>
              <a:rPr sz="1800" spc="5" dirty="0">
                <a:solidFill>
                  <a:srgbClr val="002060"/>
                </a:solidFill>
                <a:latin typeface="Times New Roman"/>
                <a:cs typeface="Times New Roman"/>
              </a:rPr>
              <a:t>внесении	</a:t>
            </a:r>
            <a:r>
              <a:rPr sz="1800" spc="-5" dirty="0">
                <a:solidFill>
                  <a:srgbClr val="002060"/>
                </a:solidFill>
                <a:latin typeface="Times New Roman"/>
                <a:cs typeface="Times New Roman"/>
              </a:rPr>
              <a:t>изменений	</a:t>
            </a:r>
            <a:r>
              <a:rPr sz="1800" dirty="0">
                <a:solidFill>
                  <a:srgbClr val="002060"/>
                </a:solidFill>
                <a:latin typeface="Times New Roman"/>
                <a:cs typeface="Times New Roman"/>
              </a:rPr>
              <a:t>в	</a:t>
            </a:r>
            <a:r>
              <a:rPr sz="18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порядок </a:t>
            </a:r>
            <a:r>
              <a:rPr sz="1800" spc="-43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проведения</a:t>
            </a:r>
            <a:r>
              <a:rPr sz="18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002060"/>
                </a:solidFill>
                <a:latin typeface="Times New Roman"/>
                <a:cs typeface="Times New Roman"/>
              </a:rPr>
              <a:t>всероссийских</a:t>
            </a:r>
            <a:r>
              <a:rPr sz="1800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2060"/>
                </a:solidFill>
                <a:latin typeface="Times New Roman"/>
                <a:cs typeface="Times New Roman"/>
              </a:rPr>
              <a:t>проверочных</a:t>
            </a:r>
            <a:r>
              <a:rPr sz="18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работ</a:t>
            </a:r>
            <a:r>
              <a:rPr sz="18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8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Times New Roman"/>
                <a:cs typeface="Times New Roman"/>
              </a:rPr>
              <a:t>2022 </a:t>
            </a:r>
            <a:r>
              <a:rPr sz="1800" spc="-10" dirty="0">
                <a:solidFill>
                  <a:srgbClr val="002060"/>
                </a:solidFill>
                <a:latin typeface="Times New Roman"/>
                <a:cs typeface="Times New Roman"/>
              </a:rPr>
              <a:t>году»;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002060"/>
                </a:solidFill>
                <a:latin typeface="Times New Roman"/>
                <a:cs typeface="Times New Roman"/>
              </a:rPr>
              <a:t>План-график</a:t>
            </a:r>
            <a:r>
              <a:rPr sz="18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проведения</a:t>
            </a:r>
            <a:r>
              <a:rPr sz="18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2060"/>
                </a:solidFill>
                <a:latin typeface="Times New Roman"/>
                <a:cs typeface="Times New Roman"/>
              </a:rPr>
              <a:t>ВПР </a:t>
            </a:r>
            <a:r>
              <a:rPr sz="1800" dirty="0">
                <a:solidFill>
                  <a:srgbClr val="002060"/>
                </a:solidFill>
                <a:latin typeface="Times New Roman"/>
                <a:cs typeface="Times New Roman"/>
              </a:rPr>
              <a:t>2022 (с</a:t>
            </a:r>
            <a:r>
              <a:rPr sz="1800" spc="-5" dirty="0">
                <a:solidFill>
                  <a:srgbClr val="002060"/>
                </a:solidFill>
                <a:latin typeface="Times New Roman"/>
                <a:cs typeface="Times New Roman"/>
              </a:rPr>
              <a:t> изменениями);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6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Порядок</a:t>
            </a:r>
            <a:r>
              <a:rPr sz="18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проведения</a:t>
            </a:r>
            <a:r>
              <a:rPr sz="18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2060"/>
                </a:solidFill>
                <a:latin typeface="Times New Roman"/>
                <a:cs typeface="Times New Roman"/>
              </a:rPr>
              <a:t>ВПР</a:t>
            </a:r>
            <a:r>
              <a:rPr sz="18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Times New Roman"/>
                <a:cs typeface="Times New Roman"/>
              </a:rPr>
              <a:t>2022.</a:t>
            </a:r>
            <a:r>
              <a:rPr sz="18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Times New Roman"/>
                <a:cs typeface="Times New Roman"/>
              </a:rPr>
              <a:t>(с</a:t>
            </a:r>
            <a:r>
              <a:rPr sz="18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2060"/>
                </a:solidFill>
                <a:latin typeface="Times New Roman"/>
                <a:cs typeface="Times New Roman"/>
              </a:rPr>
              <a:t>изменениями)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26452" y="4904232"/>
            <a:ext cx="1504187" cy="149656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3548" y="79247"/>
            <a:ext cx="963167" cy="6263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077550"/>
            <a:ext cx="8072755" cy="39344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280"/>
              </a:spcBef>
              <a:buClr>
                <a:srgbClr val="002060"/>
              </a:buClr>
              <a:buFont typeface="Arial MT"/>
              <a:buChar char="•"/>
              <a:tabLst>
                <a:tab pos="355600" algn="l"/>
              </a:tabLst>
            </a:pPr>
            <a:r>
              <a:rPr sz="1500" spc="-5" dirty="0">
                <a:solidFill>
                  <a:srgbClr val="002060"/>
                </a:solidFill>
                <a:latin typeface="Times New Roman"/>
                <a:cs typeface="Times New Roman"/>
              </a:rPr>
              <a:t>Письмо</a:t>
            </a:r>
            <a:r>
              <a:rPr sz="1500" spc="1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002060"/>
                </a:solidFill>
                <a:latin typeface="Times New Roman"/>
                <a:cs typeface="Times New Roman"/>
              </a:rPr>
              <a:t>Федеральной</a:t>
            </a:r>
            <a:r>
              <a:rPr sz="1500" spc="1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spc="-15" dirty="0">
                <a:solidFill>
                  <a:srgbClr val="002060"/>
                </a:solidFill>
                <a:latin typeface="Times New Roman"/>
                <a:cs typeface="Times New Roman"/>
              </a:rPr>
              <a:t>службы</a:t>
            </a:r>
            <a:r>
              <a:rPr sz="1500" spc="1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2060"/>
                </a:solidFill>
                <a:latin typeface="Times New Roman"/>
                <a:cs typeface="Times New Roman"/>
              </a:rPr>
              <a:t>по</a:t>
            </a:r>
            <a:r>
              <a:rPr sz="1500" spc="1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надзору</a:t>
            </a:r>
            <a:r>
              <a:rPr sz="1500" spc="11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500" spc="1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2060"/>
                </a:solidFill>
                <a:latin typeface="Times New Roman"/>
                <a:cs typeface="Times New Roman"/>
              </a:rPr>
              <a:t>сфере</a:t>
            </a:r>
            <a:r>
              <a:rPr sz="1500" spc="11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Times New Roman"/>
                <a:cs typeface="Times New Roman"/>
              </a:rPr>
              <a:t>образования</a:t>
            </a:r>
            <a:r>
              <a:rPr sz="1500" spc="11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1500" spc="1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spc="-20" dirty="0">
                <a:solidFill>
                  <a:srgbClr val="002060"/>
                </a:solidFill>
                <a:latin typeface="Times New Roman"/>
                <a:cs typeface="Times New Roman"/>
              </a:rPr>
              <a:t>науки</a:t>
            </a:r>
            <a:r>
              <a:rPr sz="1500" spc="1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Times New Roman"/>
                <a:cs typeface="Times New Roman"/>
              </a:rPr>
              <a:t>от</a:t>
            </a:r>
            <a:r>
              <a:rPr sz="1500" spc="1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Times New Roman"/>
                <a:cs typeface="Times New Roman"/>
              </a:rPr>
              <a:t>11.02.2022</a:t>
            </a:r>
            <a:r>
              <a:rPr sz="1500" spc="1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002060"/>
                </a:solidFill>
                <a:latin typeface="Times New Roman"/>
                <a:cs typeface="Times New Roman"/>
              </a:rPr>
              <a:t>№02-31</a:t>
            </a:r>
            <a:endParaRPr sz="1500">
              <a:latin typeface="Times New Roman"/>
              <a:cs typeface="Times New Roman"/>
            </a:endParaRPr>
          </a:p>
          <a:p>
            <a:pPr marL="354965" algn="just">
              <a:lnSpc>
                <a:spcPct val="100000"/>
              </a:lnSpc>
              <a:spcBef>
                <a:spcPts val="180"/>
              </a:spcBef>
            </a:pPr>
            <a:r>
              <a:rPr sz="1500" spc="-15" dirty="0">
                <a:solidFill>
                  <a:srgbClr val="002060"/>
                </a:solidFill>
                <a:latin typeface="Times New Roman"/>
                <a:cs typeface="Times New Roman"/>
              </a:rPr>
              <a:t>«Об</a:t>
            </a:r>
            <a:r>
              <a:rPr sz="15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002060"/>
                </a:solidFill>
                <a:latin typeface="Times New Roman"/>
                <a:cs typeface="Times New Roman"/>
              </a:rPr>
              <a:t>участие</a:t>
            </a:r>
            <a:r>
              <a:rPr sz="1500" spc="-15" dirty="0">
                <a:solidFill>
                  <a:srgbClr val="002060"/>
                </a:solidFill>
                <a:latin typeface="Times New Roman"/>
                <a:cs typeface="Times New Roman"/>
              </a:rPr>
              <a:t> обучающихся</a:t>
            </a:r>
            <a:r>
              <a:rPr sz="15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spc="-30" dirty="0">
                <a:solidFill>
                  <a:srgbClr val="002060"/>
                </a:solidFill>
                <a:latin typeface="Times New Roman"/>
                <a:cs typeface="Times New Roman"/>
              </a:rPr>
              <a:t>11</a:t>
            </a:r>
            <a:r>
              <a:rPr sz="1500" spc="-5" dirty="0">
                <a:solidFill>
                  <a:srgbClr val="002060"/>
                </a:solidFill>
                <a:latin typeface="Times New Roman"/>
                <a:cs typeface="Times New Roman"/>
              </a:rPr>
              <a:t> классов ОО</a:t>
            </a:r>
            <a:r>
              <a:rPr sz="15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5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002060"/>
                </a:solidFill>
                <a:latin typeface="Times New Roman"/>
                <a:cs typeface="Times New Roman"/>
              </a:rPr>
              <a:t>ВПР»;</a:t>
            </a:r>
            <a:endParaRPr sz="1500">
              <a:latin typeface="Times New Roman"/>
              <a:cs typeface="Times New Roman"/>
            </a:endParaRPr>
          </a:p>
          <a:p>
            <a:pPr marL="355600" marR="6985" indent="-342900" algn="just">
              <a:lnSpc>
                <a:spcPct val="110000"/>
              </a:lnSpc>
              <a:spcBef>
                <a:spcPts val="359"/>
              </a:spcBef>
              <a:buFont typeface="Arial MT"/>
              <a:buChar char="•"/>
              <a:tabLst>
                <a:tab pos="355600" algn="l"/>
              </a:tabLst>
            </a:pPr>
            <a:r>
              <a:rPr sz="1500" spc="-10" dirty="0">
                <a:solidFill>
                  <a:srgbClr val="002060"/>
                </a:solidFill>
                <a:latin typeface="Times New Roman"/>
                <a:cs typeface="Times New Roman"/>
              </a:rPr>
              <a:t>Приказ </a:t>
            </a:r>
            <a:r>
              <a:rPr sz="1500" spc="-5" dirty="0">
                <a:solidFill>
                  <a:srgbClr val="002060"/>
                </a:solidFill>
                <a:latin typeface="Times New Roman"/>
                <a:cs typeface="Times New Roman"/>
              </a:rPr>
              <a:t>Департамента образования </a:t>
            </a:r>
            <a:r>
              <a:rPr sz="1500" dirty="0">
                <a:solidFill>
                  <a:srgbClr val="002060"/>
                </a:solidFill>
                <a:latin typeface="Times New Roman"/>
                <a:cs typeface="Times New Roman"/>
              </a:rPr>
              <a:t>и </a:t>
            </a:r>
            <a:r>
              <a:rPr sz="1500" spc="-10" dirty="0">
                <a:solidFill>
                  <a:srgbClr val="002060"/>
                </a:solidFill>
                <a:latin typeface="Times New Roman"/>
                <a:cs typeface="Times New Roman"/>
              </a:rPr>
              <a:t>молодежной </a:t>
            </a:r>
            <a:r>
              <a:rPr sz="15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политики </a:t>
            </a:r>
            <a:r>
              <a:rPr sz="1500" spc="-15" dirty="0">
                <a:solidFill>
                  <a:srgbClr val="002060"/>
                </a:solidFill>
                <a:latin typeface="Times New Roman"/>
                <a:cs typeface="Times New Roman"/>
              </a:rPr>
              <a:t>Ханты-Мансийского </a:t>
            </a:r>
            <a:r>
              <a:rPr sz="1500" spc="-20" dirty="0">
                <a:solidFill>
                  <a:srgbClr val="002060"/>
                </a:solidFill>
                <a:latin typeface="Times New Roman"/>
                <a:cs typeface="Times New Roman"/>
              </a:rPr>
              <a:t>автономного </a:t>
            </a:r>
            <a:r>
              <a:rPr sz="15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002060"/>
                </a:solidFill>
                <a:latin typeface="Times New Roman"/>
                <a:cs typeface="Times New Roman"/>
              </a:rPr>
              <a:t>округа </a:t>
            </a:r>
            <a:r>
              <a:rPr sz="1500" dirty="0">
                <a:solidFill>
                  <a:srgbClr val="002060"/>
                </a:solidFill>
                <a:latin typeface="Times New Roman"/>
                <a:cs typeface="Times New Roman"/>
              </a:rPr>
              <a:t>–</a:t>
            </a:r>
            <a:r>
              <a:rPr sz="15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002060"/>
                </a:solidFill>
                <a:latin typeface="Times New Roman"/>
                <a:cs typeface="Times New Roman"/>
              </a:rPr>
              <a:t>Югры</a:t>
            </a:r>
            <a:r>
              <a:rPr sz="15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spc="-15" dirty="0">
                <a:solidFill>
                  <a:srgbClr val="002060"/>
                </a:solidFill>
                <a:latin typeface="Times New Roman"/>
                <a:cs typeface="Times New Roman"/>
              </a:rPr>
              <a:t>от</a:t>
            </a:r>
            <a:r>
              <a:rPr sz="15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002060"/>
                </a:solidFill>
                <a:latin typeface="Times New Roman"/>
                <a:cs typeface="Times New Roman"/>
              </a:rPr>
              <a:t>15.10.2021</a:t>
            </a:r>
            <a:r>
              <a:rPr sz="1500" dirty="0">
                <a:solidFill>
                  <a:srgbClr val="002060"/>
                </a:solidFill>
                <a:latin typeface="Times New Roman"/>
                <a:cs typeface="Times New Roman"/>
              </a:rPr>
              <a:t> № </a:t>
            </a:r>
            <a:r>
              <a:rPr sz="1500" spc="-5" dirty="0">
                <a:solidFill>
                  <a:srgbClr val="002060"/>
                </a:solidFill>
                <a:latin typeface="Times New Roman"/>
                <a:cs typeface="Times New Roman"/>
              </a:rPr>
              <a:t>10-П-1393</a:t>
            </a:r>
            <a:r>
              <a:rPr sz="15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Times New Roman"/>
                <a:cs typeface="Times New Roman"/>
              </a:rPr>
              <a:t>«О</a:t>
            </a:r>
            <a:r>
              <a:rPr sz="1500" spc="-5" dirty="0">
                <a:solidFill>
                  <a:srgbClr val="002060"/>
                </a:solidFill>
                <a:latin typeface="Times New Roman"/>
                <a:cs typeface="Times New Roman"/>
              </a:rPr>
              <a:t> проведении</a:t>
            </a:r>
            <a:r>
              <a:rPr sz="15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Times New Roman"/>
                <a:cs typeface="Times New Roman"/>
              </a:rPr>
              <a:t>мониторинга</a:t>
            </a:r>
            <a:r>
              <a:rPr sz="15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spc="-15" dirty="0">
                <a:solidFill>
                  <a:srgbClr val="002060"/>
                </a:solidFill>
                <a:latin typeface="Times New Roman"/>
                <a:cs typeface="Times New Roman"/>
              </a:rPr>
              <a:t>качества</a:t>
            </a:r>
            <a:r>
              <a:rPr sz="15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spc="-20" dirty="0">
                <a:solidFill>
                  <a:srgbClr val="002060"/>
                </a:solidFill>
                <a:latin typeface="Times New Roman"/>
                <a:cs typeface="Times New Roman"/>
              </a:rPr>
              <a:t>общего </a:t>
            </a:r>
            <a:r>
              <a:rPr sz="15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002060"/>
                </a:solidFill>
                <a:latin typeface="Times New Roman"/>
                <a:cs typeface="Times New Roman"/>
              </a:rPr>
              <a:t>образования</a:t>
            </a:r>
            <a:r>
              <a:rPr sz="15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5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Times New Roman"/>
                <a:cs typeface="Times New Roman"/>
              </a:rPr>
              <a:t>Ханты-Мансийском</a:t>
            </a:r>
            <a:r>
              <a:rPr sz="15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spc="-15" dirty="0">
                <a:solidFill>
                  <a:srgbClr val="002060"/>
                </a:solidFill>
                <a:latin typeface="Times New Roman"/>
                <a:cs typeface="Times New Roman"/>
              </a:rPr>
              <a:t>автономном</a:t>
            </a:r>
            <a:r>
              <a:rPr sz="15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Times New Roman"/>
                <a:cs typeface="Times New Roman"/>
              </a:rPr>
              <a:t>округе-Югре </a:t>
            </a:r>
            <a:r>
              <a:rPr sz="1500" dirty="0">
                <a:solidFill>
                  <a:srgbClr val="002060"/>
                </a:solidFill>
                <a:latin typeface="Times New Roman"/>
                <a:cs typeface="Times New Roman"/>
              </a:rPr>
              <a:t>в 2021-2022</a:t>
            </a:r>
            <a:r>
              <a:rPr sz="1500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Times New Roman"/>
                <a:cs typeface="Times New Roman"/>
              </a:rPr>
              <a:t>учебном</a:t>
            </a:r>
            <a:r>
              <a:rPr sz="1500" spc="-15" dirty="0">
                <a:solidFill>
                  <a:srgbClr val="002060"/>
                </a:solidFill>
                <a:latin typeface="Times New Roman"/>
                <a:cs typeface="Times New Roman"/>
              </a:rPr>
              <a:t> году».</a:t>
            </a:r>
            <a:endParaRPr sz="15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10000"/>
              </a:lnSpc>
              <a:spcBef>
                <a:spcPts val="359"/>
              </a:spcBef>
              <a:buFont typeface="Arial MT"/>
              <a:buChar char="•"/>
              <a:tabLst>
                <a:tab pos="355600" algn="l"/>
              </a:tabLst>
            </a:pPr>
            <a:r>
              <a:rPr sz="1500" spc="-10" dirty="0">
                <a:solidFill>
                  <a:srgbClr val="002060"/>
                </a:solidFill>
                <a:latin typeface="Times New Roman"/>
                <a:cs typeface="Times New Roman"/>
              </a:rPr>
              <a:t>Приказ </a:t>
            </a:r>
            <a:r>
              <a:rPr sz="1500" spc="-5" dirty="0">
                <a:solidFill>
                  <a:srgbClr val="002060"/>
                </a:solidFill>
                <a:latin typeface="Times New Roman"/>
                <a:cs typeface="Times New Roman"/>
              </a:rPr>
              <a:t>Департамента образования </a:t>
            </a:r>
            <a:r>
              <a:rPr sz="1500" dirty="0">
                <a:solidFill>
                  <a:srgbClr val="002060"/>
                </a:solidFill>
                <a:latin typeface="Times New Roman"/>
                <a:cs typeface="Times New Roman"/>
              </a:rPr>
              <a:t>и </a:t>
            </a:r>
            <a:r>
              <a:rPr sz="1500" spc="-10" dirty="0">
                <a:solidFill>
                  <a:srgbClr val="002060"/>
                </a:solidFill>
                <a:latin typeface="Times New Roman"/>
                <a:cs typeface="Times New Roman"/>
              </a:rPr>
              <a:t>молодежной </a:t>
            </a:r>
            <a:r>
              <a:rPr sz="15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политики </a:t>
            </a:r>
            <a:r>
              <a:rPr sz="1500" spc="-15" dirty="0">
                <a:solidFill>
                  <a:srgbClr val="002060"/>
                </a:solidFill>
                <a:latin typeface="Times New Roman"/>
                <a:cs typeface="Times New Roman"/>
              </a:rPr>
              <a:t>Ханты-Мансийского </a:t>
            </a:r>
            <a:r>
              <a:rPr sz="1500" spc="-20" dirty="0">
                <a:solidFill>
                  <a:srgbClr val="002060"/>
                </a:solidFill>
                <a:latin typeface="Times New Roman"/>
                <a:cs typeface="Times New Roman"/>
              </a:rPr>
              <a:t>автономного </a:t>
            </a:r>
            <a:r>
              <a:rPr sz="15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002060"/>
                </a:solidFill>
                <a:latin typeface="Times New Roman"/>
                <a:cs typeface="Times New Roman"/>
              </a:rPr>
              <a:t>округа</a:t>
            </a:r>
            <a:r>
              <a:rPr sz="1500" dirty="0">
                <a:solidFill>
                  <a:srgbClr val="002060"/>
                </a:solidFill>
                <a:latin typeface="Times New Roman"/>
                <a:cs typeface="Times New Roman"/>
              </a:rPr>
              <a:t> –</a:t>
            </a:r>
            <a:r>
              <a:rPr sz="15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002060"/>
                </a:solidFill>
                <a:latin typeface="Times New Roman"/>
                <a:cs typeface="Times New Roman"/>
              </a:rPr>
              <a:t>Югры</a:t>
            </a:r>
            <a:r>
              <a:rPr sz="15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Times New Roman"/>
                <a:cs typeface="Times New Roman"/>
              </a:rPr>
              <a:t>от</a:t>
            </a:r>
            <a:r>
              <a:rPr sz="1500" spc="-5" dirty="0">
                <a:solidFill>
                  <a:srgbClr val="002060"/>
                </a:solidFill>
                <a:latin typeface="Times New Roman"/>
                <a:cs typeface="Times New Roman"/>
              </a:rPr>
              <a:t> 08.02.2022</a:t>
            </a:r>
            <a:r>
              <a:rPr sz="1500" dirty="0">
                <a:solidFill>
                  <a:srgbClr val="002060"/>
                </a:solidFill>
                <a:latin typeface="Times New Roman"/>
                <a:cs typeface="Times New Roman"/>
              </a:rPr>
              <a:t> №</a:t>
            </a:r>
            <a:r>
              <a:rPr sz="15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002060"/>
                </a:solidFill>
                <a:latin typeface="Times New Roman"/>
                <a:cs typeface="Times New Roman"/>
              </a:rPr>
              <a:t>10-П-120</a:t>
            </a:r>
            <a:r>
              <a:rPr sz="15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Times New Roman"/>
                <a:cs typeface="Times New Roman"/>
              </a:rPr>
              <a:t>«Об</a:t>
            </a:r>
            <a:r>
              <a:rPr sz="1500" spc="-5" dirty="0">
                <a:solidFill>
                  <a:srgbClr val="002060"/>
                </a:solidFill>
                <a:latin typeface="Times New Roman"/>
                <a:cs typeface="Times New Roman"/>
              </a:rPr>
              <a:t> организации</a:t>
            </a:r>
            <a:r>
              <a:rPr sz="15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Times New Roman"/>
                <a:cs typeface="Times New Roman"/>
              </a:rPr>
              <a:t>проведения</a:t>
            </a:r>
            <a:r>
              <a:rPr sz="1500" spc="-5" dirty="0">
                <a:solidFill>
                  <a:srgbClr val="002060"/>
                </a:solidFill>
                <a:latin typeface="Times New Roman"/>
                <a:cs typeface="Times New Roman"/>
              </a:rPr>
              <a:t> всероссийских </a:t>
            </a:r>
            <a:r>
              <a:rPr sz="15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Times New Roman"/>
                <a:cs typeface="Times New Roman"/>
              </a:rPr>
              <a:t>проверочных работ </a:t>
            </a:r>
            <a:r>
              <a:rPr sz="1500" dirty="0">
                <a:solidFill>
                  <a:srgbClr val="002060"/>
                </a:solidFill>
                <a:latin typeface="Times New Roman"/>
                <a:cs typeface="Times New Roman"/>
              </a:rPr>
              <a:t>на </a:t>
            </a:r>
            <a:r>
              <a:rPr sz="1500" spc="-10" dirty="0">
                <a:solidFill>
                  <a:srgbClr val="002060"/>
                </a:solidFill>
                <a:latin typeface="Times New Roman"/>
                <a:cs typeface="Times New Roman"/>
              </a:rPr>
              <a:t>территории </a:t>
            </a:r>
            <a:r>
              <a:rPr sz="1500" spc="-5" dirty="0">
                <a:solidFill>
                  <a:srgbClr val="002060"/>
                </a:solidFill>
                <a:latin typeface="Times New Roman"/>
                <a:cs typeface="Times New Roman"/>
              </a:rPr>
              <a:t>Ханты </a:t>
            </a:r>
            <a:r>
              <a:rPr sz="1500" dirty="0">
                <a:solidFill>
                  <a:srgbClr val="002060"/>
                </a:solidFill>
                <a:latin typeface="Times New Roman"/>
                <a:cs typeface="Times New Roman"/>
              </a:rPr>
              <a:t>– </a:t>
            </a:r>
            <a:r>
              <a:rPr sz="1500" spc="-15" dirty="0">
                <a:solidFill>
                  <a:srgbClr val="002060"/>
                </a:solidFill>
                <a:latin typeface="Times New Roman"/>
                <a:cs typeface="Times New Roman"/>
              </a:rPr>
              <a:t>Мансийского </a:t>
            </a:r>
            <a:r>
              <a:rPr sz="1500" spc="-20" dirty="0">
                <a:solidFill>
                  <a:srgbClr val="002060"/>
                </a:solidFill>
                <a:latin typeface="Times New Roman"/>
                <a:cs typeface="Times New Roman"/>
              </a:rPr>
              <a:t>автономного </a:t>
            </a:r>
            <a:r>
              <a:rPr sz="1500" spc="-5" dirty="0">
                <a:solidFill>
                  <a:srgbClr val="002060"/>
                </a:solidFill>
                <a:latin typeface="Times New Roman"/>
                <a:cs typeface="Times New Roman"/>
              </a:rPr>
              <a:t>округа-Югры </a:t>
            </a:r>
            <a:r>
              <a:rPr sz="1500" dirty="0">
                <a:solidFill>
                  <a:srgbClr val="002060"/>
                </a:solidFill>
                <a:latin typeface="Times New Roman"/>
                <a:cs typeface="Times New Roman"/>
              </a:rPr>
              <a:t>в 2022 </a:t>
            </a:r>
            <a:r>
              <a:rPr sz="15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spc="-15" dirty="0">
                <a:solidFill>
                  <a:srgbClr val="002060"/>
                </a:solidFill>
                <a:latin typeface="Times New Roman"/>
                <a:cs typeface="Times New Roman"/>
              </a:rPr>
              <a:t>году».</a:t>
            </a:r>
            <a:endParaRPr sz="15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10000"/>
              </a:lnSpc>
              <a:spcBef>
                <a:spcPts val="359"/>
              </a:spcBef>
              <a:buFont typeface="Arial MT"/>
              <a:buChar char="•"/>
              <a:tabLst>
                <a:tab pos="355600" algn="l"/>
              </a:tabLst>
            </a:pPr>
            <a:r>
              <a:rPr sz="1500" spc="-10" dirty="0">
                <a:solidFill>
                  <a:srgbClr val="002060"/>
                </a:solidFill>
                <a:latin typeface="Times New Roman"/>
                <a:cs typeface="Times New Roman"/>
              </a:rPr>
              <a:t>Приказ </a:t>
            </a:r>
            <a:r>
              <a:rPr sz="1500" spc="-15" dirty="0">
                <a:solidFill>
                  <a:srgbClr val="002060"/>
                </a:solidFill>
                <a:latin typeface="Times New Roman"/>
                <a:cs typeface="Times New Roman"/>
              </a:rPr>
              <a:t>автономного </a:t>
            </a:r>
            <a:r>
              <a:rPr sz="1500" spc="-5" dirty="0">
                <a:solidFill>
                  <a:srgbClr val="002060"/>
                </a:solidFill>
                <a:latin typeface="Times New Roman"/>
                <a:cs typeface="Times New Roman"/>
              </a:rPr>
              <a:t>учреждения </a:t>
            </a:r>
            <a:r>
              <a:rPr sz="15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дополнительного </a:t>
            </a:r>
            <a:r>
              <a:rPr sz="15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профессионального </a:t>
            </a:r>
            <a:r>
              <a:rPr sz="1500" spc="-10" dirty="0">
                <a:solidFill>
                  <a:srgbClr val="002060"/>
                </a:solidFill>
                <a:latin typeface="Times New Roman"/>
                <a:cs typeface="Times New Roman"/>
              </a:rPr>
              <a:t>образования </a:t>
            </a:r>
            <a:r>
              <a:rPr sz="1500" spc="-5" dirty="0">
                <a:solidFill>
                  <a:srgbClr val="002060"/>
                </a:solidFill>
                <a:latin typeface="Times New Roman"/>
                <a:cs typeface="Times New Roman"/>
              </a:rPr>
              <a:t>Ханты </a:t>
            </a:r>
            <a:r>
              <a:rPr sz="1500" dirty="0">
                <a:solidFill>
                  <a:srgbClr val="002060"/>
                </a:solidFill>
                <a:latin typeface="Times New Roman"/>
                <a:cs typeface="Times New Roman"/>
              </a:rPr>
              <a:t>– </a:t>
            </a:r>
            <a:r>
              <a:rPr sz="15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spc="-15" dirty="0">
                <a:solidFill>
                  <a:srgbClr val="002060"/>
                </a:solidFill>
                <a:latin typeface="Times New Roman"/>
                <a:cs typeface="Times New Roman"/>
              </a:rPr>
              <a:t>Мансийского автономного </a:t>
            </a:r>
            <a:r>
              <a:rPr sz="1500" spc="-10" dirty="0">
                <a:solidFill>
                  <a:srgbClr val="002060"/>
                </a:solidFill>
                <a:latin typeface="Times New Roman"/>
                <a:cs typeface="Times New Roman"/>
              </a:rPr>
              <a:t>округа-Югры «Институт </a:t>
            </a:r>
            <a:r>
              <a:rPr sz="15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развития </a:t>
            </a:r>
            <a:r>
              <a:rPr sz="1500" spc="-10" dirty="0">
                <a:solidFill>
                  <a:srgbClr val="002060"/>
                </a:solidFill>
                <a:latin typeface="Times New Roman"/>
                <a:cs typeface="Times New Roman"/>
              </a:rPr>
              <a:t>образования» от </a:t>
            </a:r>
            <a:r>
              <a:rPr sz="1500" dirty="0">
                <a:solidFill>
                  <a:srgbClr val="002060"/>
                </a:solidFill>
                <a:latin typeface="Times New Roman"/>
                <a:cs typeface="Times New Roman"/>
              </a:rPr>
              <a:t>26.01.2022 № </a:t>
            </a:r>
            <a:r>
              <a:rPr sz="15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2060"/>
                </a:solidFill>
                <a:latin typeface="Times New Roman"/>
                <a:cs typeface="Times New Roman"/>
              </a:rPr>
              <a:t>30-о</a:t>
            </a:r>
            <a:r>
              <a:rPr sz="15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Times New Roman"/>
                <a:cs typeface="Times New Roman"/>
              </a:rPr>
              <a:t>«Об</a:t>
            </a:r>
            <a:r>
              <a:rPr sz="15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Times New Roman"/>
                <a:cs typeface="Times New Roman"/>
              </a:rPr>
              <a:t>организационно-техническом,</a:t>
            </a:r>
            <a:r>
              <a:rPr sz="15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Times New Roman"/>
                <a:cs typeface="Times New Roman"/>
              </a:rPr>
              <a:t>информационно-методическом</a:t>
            </a:r>
            <a:r>
              <a:rPr sz="15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2060"/>
                </a:solidFill>
                <a:latin typeface="Times New Roman"/>
                <a:cs typeface="Times New Roman"/>
              </a:rPr>
              <a:t>и </a:t>
            </a:r>
            <a:r>
              <a:rPr sz="1500" spc="-20" dirty="0">
                <a:solidFill>
                  <a:srgbClr val="002060"/>
                </a:solidFill>
                <a:latin typeface="Times New Roman"/>
                <a:cs typeface="Times New Roman"/>
              </a:rPr>
              <a:t>консультационном </a:t>
            </a:r>
            <a:r>
              <a:rPr sz="15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Times New Roman"/>
                <a:cs typeface="Times New Roman"/>
              </a:rPr>
              <a:t>сопровождении</a:t>
            </a:r>
            <a:r>
              <a:rPr sz="1500" spc="-5" dirty="0">
                <a:solidFill>
                  <a:srgbClr val="002060"/>
                </a:solidFill>
                <a:latin typeface="Times New Roman"/>
                <a:cs typeface="Times New Roman"/>
              </a:rPr>
              <a:t> проведения</a:t>
            </a:r>
            <a:r>
              <a:rPr sz="15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002060"/>
                </a:solidFill>
                <a:latin typeface="Times New Roman"/>
                <a:cs typeface="Times New Roman"/>
              </a:rPr>
              <a:t>всероссийских</a:t>
            </a:r>
            <a:r>
              <a:rPr sz="15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Times New Roman"/>
                <a:cs typeface="Times New Roman"/>
              </a:rPr>
              <a:t>проверочных</a:t>
            </a:r>
            <a:r>
              <a:rPr sz="15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Times New Roman"/>
                <a:cs typeface="Times New Roman"/>
              </a:rPr>
              <a:t>работ</a:t>
            </a:r>
            <a:r>
              <a:rPr sz="15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5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Times New Roman"/>
                <a:cs typeface="Times New Roman"/>
              </a:rPr>
              <a:t>образовательных </a:t>
            </a:r>
            <a:r>
              <a:rPr sz="1500" spc="-5" dirty="0">
                <a:solidFill>
                  <a:srgbClr val="002060"/>
                </a:solidFill>
                <a:latin typeface="Times New Roman"/>
                <a:cs typeface="Times New Roman"/>
              </a:rPr>
              <a:t> организациях </a:t>
            </a:r>
            <a:r>
              <a:rPr sz="1500" dirty="0">
                <a:solidFill>
                  <a:srgbClr val="002060"/>
                </a:solidFill>
                <a:latin typeface="Times New Roman"/>
                <a:cs typeface="Times New Roman"/>
              </a:rPr>
              <a:t>по </a:t>
            </a:r>
            <a:r>
              <a:rPr sz="1500" spc="-5" dirty="0">
                <a:solidFill>
                  <a:srgbClr val="002060"/>
                </a:solidFill>
                <a:latin typeface="Times New Roman"/>
                <a:cs typeface="Times New Roman"/>
              </a:rPr>
              <a:t>учебным предметам, </a:t>
            </a:r>
            <a:r>
              <a:rPr sz="1500" spc="-10" dirty="0">
                <a:solidFill>
                  <a:srgbClr val="002060"/>
                </a:solidFill>
                <a:latin typeface="Times New Roman"/>
                <a:cs typeface="Times New Roman"/>
              </a:rPr>
              <a:t>изучаемым </a:t>
            </a:r>
            <a:r>
              <a:rPr sz="1500" dirty="0">
                <a:solidFill>
                  <a:srgbClr val="002060"/>
                </a:solidFill>
                <a:latin typeface="Times New Roman"/>
                <a:cs typeface="Times New Roman"/>
              </a:rPr>
              <a:t>на уровне </a:t>
            </a:r>
            <a:r>
              <a:rPr sz="1500" spc="-15" dirty="0">
                <a:solidFill>
                  <a:srgbClr val="002060"/>
                </a:solidFill>
                <a:latin typeface="Times New Roman"/>
                <a:cs typeface="Times New Roman"/>
              </a:rPr>
              <a:t>начального </a:t>
            </a:r>
            <a:r>
              <a:rPr sz="1500" spc="-10" dirty="0">
                <a:solidFill>
                  <a:srgbClr val="002060"/>
                </a:solidFill>
                <a:latin typeface="Times New Roman"/>
                <a:cs typeface="Times New Roman"/>
              </a:rPr>
              <a:t>общего, </a:t>
            </a:r>
            <a:r>
              <a:rPr sz="1500" spc="-5" dirty="0">
                <a:solidFill>
                  <a:srgbClr val="002060"/>
                </a:solidFill>
                <a:latin typeface="Times New Roman"/>
                <a:cs typeface="Times New Roman"/>
              </a:rPr>
              <a:t>основного </a:t>
            </a:r>
            <a:r>
              <a:rPr sz="15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Times New Roman"/>
                <a:cs typeface="Times New Roman"/>
              </a:rPr>
              <a:t>общего</a:t>
            </a:r>
            <a:r>
              <a:rPr sz="15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15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spc="-15" dirty="0">
                <a:solidFill>
                  <a:srgbClr val="002060"/>
                </a:solidFill>
                <a:latin typeface="Times New Roman"/>
                <a:cs typeface="Times New Roman"/>
              </a:rPr>
              <a:t>среднего</a:t>
            </a:r>
            <a:r>
              <a:rPr sz="1500" spc="-10" dirty="0">
                <a:solidFill>
                  <a:srgbClr val="002060"/>
                </a:solidFill>
                <a:latin typeface="Times New Roman"/>
                <a:cs typeface="Times New Roman"/>
              </a:rPr>
              <a:t> общего образования».</a:t>
            </a:r>
            <a:endParaRPr sz="15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2595" y="289559"/>
            <a:ext cx="5084063" cy="70561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67621" y="377402"/>
            <a:ext cx="468820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0070C0"/>
                </a:solidFill>
                <a:latin typeface="Verdana"/>
                <a:cs typeface="Verdana"/>
              </a:rPr>
              <a:t>Нормативные</a:t>
            </a:r>
            <a:r>
              <a:rPr sz="2500" spc="-70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0070C0"/>
                </a:solidFill>
                <a:latin typeface="Verdana"/>
                <a:cs typeface="Verdana"/>
              </a:rPr>
              <a:t>документы</a:t>
            </a:r>
            <a:endParaRPr sz="25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568696" y="4628388"/>
            <a:ext cx="3270885" cy="2230120"/>
            <a:chOff x="5568696" y="4628388"/>
            <a:chExt cx="3270885" cy="22301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68696" y="4628388"/>
              <a:ext cx="3118103" cy="222961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21096" y="4780788"/>
              <a:ext cx="3118103" cy="207721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10300" y="5010911"/>
              <a:ext cx="2628899" cy="1363979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3547" y="79247"/>
            <a:ext cx="963167" cy="6156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70532" y="361188"/>
            <a:ext cx="6326505" cy="1073150"/>
            <a:chOff x="1970532" y="361188"/>
            <a:chExt cx="6326505" cy="1073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0532" y="361188"/>
              <a:ext cx="3494531" cy="71018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41391" y="361188"/>
              <a:ext cx="576071" cy="71018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93791" y="361188"/>
              <a:ext cx="3102863" cy="71018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80944" y="728472"/>
              <a:ext cx="4190999" cy="705611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156575" y="450913"/>
            <a:ext cx="5815330" cy="77216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021080" marR="5080" indent="-1009015">
              <a:lnSpc>
                <a:spcPts val="2880"/>
              </a:lnSpc>
              <a:spcBef>
                <a:spcPts val="290"/>
              </a:spcBef>
            </a:pPr>
            <a:r>
              <a:rPr sz="2500" spc="-5" dirty="0">
                <a:solidFill>
                  <a:srgbClr val="0070C0"/>
                </a:solidFill>
                <a:latin typeface="Verdana"/>
                <a:cs typeface="Verdana"/>
              </a:rPr>
              <a:t>Инфо</a:t>
            </a:r>
            <a:r>
              <a:rPr sz="2500" spc="-15" dirty="0">
                <a:solidFill>
                  <a:srgbClr val="0070C0"/>
                </a:solidFill>
                <a:latin typeface="Verdana"/>
                <a:cs typeface="Verdana"/>
              </a:rPr>
              <a:t>р</a:t>
            </a:r>
            <a:r>
              <a:rPr sz="2500" spc="-5" dirty="0">
                <a:solidFill>
                  <a:srgbClr val="0070C0"/>
                </a:solidFill>
                <a:latin typeface="Verdana"/>
                <a:cs typeface="Verdana"/>
              </a:rPr>
              <a:t>мационн</a:t>
            </a:r>
            <a:r>
              <a:rPr sz="2500" dirty="0">
                <a:solidFill>
                  <a:srgbClr val="0070C0"/>
                </a:solidFill>
                <a:latin typeface="Verdana"/>
                <a:cs typeface="Verdana"/>
              </a:rPr>
              <a:t>о</a:t>
            </a:r>
            <a:r>
              <a:rPr sz="2500" spc="-5" dirty="0">
                <a:solidFill>
                  <a:srgbClr val="0070C0"/>
                </a:solidFill>
                <a:latin typeface="Verdana"/>
                <a:cs typeface="Verdana"/>
              </a:rPr>
              <a:t>-м</a:t>
            </a:r>
            <a:r>
              <a:rPr sz="2500" spc="-10" dirty="0">
                <a:solidFill>
                  <a:srgbClr val="0070C0"/>
                </a:solidFill>
                <a:latin typeface="Verdana"/>
                <a:cs typeface="Verdana"/>
              </a:rPr>
              <a:t>ет</a:t>
            </a:r>
            <a:r>
              <a:rPr sz="2500" spc="-5" dirty="0">
                <a:solidFill>
                  <a:srgbClr val="0070C0"/>
                </a:solidFill>
                <a:latin typeface="Verdana"/>
                <a:cs typeface="Verdana"/>
              </a:rPr>
              <a:t>оди</a:t>
            </a:r>
            <a:r>
              <a:rPr sz="2500" spc="-10" dirty="0">
                <a:solidFill>
                  <a:srgbClr val="0070C0"/>
                </a:solidFill>
                <a:latin typeface="Verdana"/>
                <a:cs typeface="Verdana"/>
              </a:rPr>
              <a:t>чес</a:t>
            </a:r>
            <a:r>
              <a:rPr sz="2500" dirty="0">
                <a:solidFill>
                  <a:srgbClr val="0070C0"/>
                </a:solidFill>
                <a:latin typeface="Verdana"/>
                <a:cs typeface="Verdana"/>
              </a:rPr>
              <a:t>к</a:t>
            </a:r>
            <a:r>
              <a:rPr sz="2500" spc="-5" dirty="0">
                <a:solidFill>
                  <a:srgbClr val="0070C0"/>
                </a:solidFill>
                <a:latin typeface="Verdana"/>
                <a:cs typeface="Verdana"/>
              </a:rPr>
              <a:t>ое  сопровождение</a:t>
            </a:r>
            <a:r>
              <a:rPr sz="2500" spc="10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2500" spc="-10" dirty="0">
                <a:solidFill>
                  <a:srgbClr val="0070C0"/>
                </a:solidFill>
                <a:latin typeface="Verdana"/>
                <a:cs typeface="Verdana"/>
              </a:rPr>
              <a:t>ВПР</a:t>
            </a:r>
            <a:endParaRPr sz="250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3547" y="79248"/>
            <a:ext cx="963167" cy="71170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3108" y="1336547"/>
            <a:ext cx="8300108" cy="45022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51203" y="284988"/>
            <a:ext cx="7333615" cy="1242060"/>
            <a:chOff x="1251203" y="284988"/>
            <a:chExt cx="7333615" cy="12420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1203" y="284988"/>
              <a:ext cx="4055363" cy="81991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18888" y="284988"/>
              <a:ext cx="662939" cy="8199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94147" y="284988"/>
              <a:ext cx="3590543" cy="81991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27731" y="711707"/>
              <a:ext cx="4860036" cy="81533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9854" rIns="0" bIns="0" rtlCol="0">
            <a:spAutoFit/>
          </a:bodyPr>
          <a:lstStyle/>
          <a:p>
            <a:pPr marL="2012950" marR="5080" indent="-1175385">
              <a:lnSpc>
                <a:spcPts val="3350"/>
              </a:lnSpc>
              <a:spcBef>
                <a:spcPts val="325"/>
              </a:spcBef>
            </a:pPr>
            <a:r>
              <a:rPr sz="2900" spc="-5" dirty="0">
                <a:solidFill>
                  <a:srgbClr val="0070C0"/>
                </a:solidFill>
                <a:latin typeface="Verdana"/>
                <a:cs typeface="Verdana"/>
              </a:rPr>
              <a:t>Информационно-методическое </a:t>
            </a:r>
            <a:r>
              <a:rPr sz="2900" spc="-980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2900" spc="-5" dirty="0">
                <a:solidFill>
                  <a:srgbClr val="0070C0"/>
                </a:solidFill>
                <a:latin typeface="Verdana"/>
                <a:cs typeface="Verdana"/>
              </a:rPr>
              <a:t>сопровождение</a:t>
            </a:r>
            <a:r>
              <a:rPr sz="2900" spc="-60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2900" dirty="0">
                <a:solidFill>
                  <a:srgbClr val="0070C0"/>
                </a:solidFill>
                <a:latin typeface="Verdana"/>
                <a:cs typeface="Verdana"/>
              </a:rPr>
              <a:t>ВПР</a:t>
            </a:r>
            <a:endParaRPr sz="290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7200" y="1600200"/>
            <a:ext cx="8393374" cy="466751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3547" y="79248"/>
            <a:ext cx="963167" cy="71170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74876" y="309371"/>
            <a:ext cx="6713220" cy="1287780"/>
            <a:chOff x="1674876" y="309371"/>
            <a:chExt cx="6713220" cy="12877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4876" y="309371"/>
              <a:ext cx="3774947" cy="76809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89576" y="309371"/>
              <a:ext cx="624839" cy="7680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54167" y="309371"/>
              <a:ext cx="3233927" cy="7680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48484" y="697991"/>
              <a:ext cx="5366003" cy="89915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9567" rIns="0" bIns="0" rtlCol="0">
            <a:spAutoFit/>
          </a:bodyPr>
          <a:lstStyle/>
          <a:p>
            <a:pPr marL="888365" algn="ctr">
              <a:lnSpc>
                <a:spcPts val="3220"/>
              </a:lnSpc>
              <a:spcBef>
                <a:spcPts val="100"/>
              </a:spcBef>
            </a:pPr>
            <a:r>
              <a:rPr sz="2700" spc="-5" dirty="0">
                <a:solidFill>
                  <a:srgbClr val="0070C0"/>
                </a:solidFill>
                <a:latin typeface="Verdana"/>
                <a:cs typeface="Verdana"/>
              </a:rPr>
              <a:t>Информационно-методическое</a:t>
            </a:r>
            <a:endParaRPr sz="2700">
              <a:latin typeface="Verdana"/>
              <a:cs typeface="Verdana"/>
            </a:endParaRPr>
          </a:p>
          <a:p>
            <a:pPr marL="888365" algn="ctr">
              <a:lnSpc>
                <a:spcPts val="3820"/>
              </a:lnSpc>
            </a:pPr>
            <a:r>
              <a:rPr dirty="0">
                <a:solidFill>
                  <a:srgbClr val="0070C0"/>
                </a:solidFill>
                <a:latin typeface="Verdana"/>
                <a:cs typeface="Verdana"/>
              </a:rPr>
              <a:t>сопровождение</a:t>
            </a:r>
            <a:r>
              <a:rPr spc="-75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0070C0"/>
                </a:solidFill>
                <a:latin typeface="Verdana"/>
                <a:cs typeface="Verdana"/>
              </a:rPr>
              <a:t>ВПР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193547" y="79248"/>
            <a:ext cx="8498205" cy="6087110"/>
            <a:chOff x="193547" y="79248"/>
            <a:chExt cx="8498205" cy="608711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200" y="1609344"/>
              <a:ext cx="8234514" cy="455659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3547" y="79248"/>
              <a:ext cx="963167" cy="7117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342644" y="382524"/>
            <a:ext cx="7343140" cy="777240"/>
            <a:chOff x="1342644" y="382524"/>
            <a:chExt cx="7343140" cy="7772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22932" y="382524"/>
              <a:ext cx="978407" cy="51358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93491" y="382524"/>
              <a:ext cx="417575" cy="5135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03219" y="382524"/>
              <a:ext cx="3026663" cy="51358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22035" y="382524"/>
              <a:ext cx="2359151" cy="51358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42644" y="646176"/>
              <a:ext cx="2182367" cy="51358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17164" y="646176"/>
              <a:ext cx="1533143" cy="51358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42460" y="646176"/>
              <a:ext cx="417575" cy="51358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52188" y="646175"/>
              <a:ext cx="955547" cy="51358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99888" y="646176"/>
              <a:ext cx="417575" cy="51358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09615" y="646176"/>
              <a:ext cx="3375659" cy="513587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473363" y="443134"/>
            <a:ext cx="7059930" cy="56388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indent="779780">
              <a:lnSpc>
                <a:spcPts val="2080"/>
              </a:lnSpc>
              <a:spcBef>
                <a:spcPts val="235"/>
              </a:spcBef>
            </a:pPr>
            <a:r>
              <a:rPr sz="1800" b="1" spc="-5" dirty="0">
                <a:solidFill>
                  <a:srgbClr val="0070C0"/>
                </a:solidFill>
                <a:latin typeface="Verdana"/>
                <a:cs typeface="Verdana"/>
              </a:rPr>
              <a:t>План-график</a:t>
            </a:r>
            <a:r>
              <a:rPr sz="1800" b="1" spc="5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70C0"/>
                </a:solidFill>
                <a:latin typeface="Verdana"/>
                <a:cs typeface="Verdana"/>
              </a:rPr>
              <a:t>проведения</a:t>
            </a:r>
            <a:r>
              <a:rPr sz="1800" b="1" spc="10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0070C0"/>
                </a:solidFill>
                <a:latin typeface="Verdana"/>
                <a:cs typeface="Verdana"/>
              </a:rPr>
              <a:t>всероссийских </a:t>
            </a:r>
            <a:r>
              <a:rPr sz="1800" b="1" dirty="0">
                <a:solidFill>
                  <a:srgbClr val="0070C0"/>
                </a:solidFill>
                <a:latin typeface="Verdana"/>
                <a:cs typeface="Verdana"/>
              </a:rPr>
              <a:t> проверочных</a:t>
            </a:r>
            <a:r>
              <a:rPr sz="1800" b="1" spc="-15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70C0"/>
                </a:solidFill>
                <a:latin typeface="Verdana"/>
                <a:cs typeface="Verdana"/>
              </a:rPr>
              <a:t>работ</a:t>
            </a:r>
            <a:r>
              <a:rPr sz="1800" b="1" spc="-15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70C0"/>
                </a:solidFill>
                <a:latin typeface="Verdana"/>
                <a:cs typeface="Verdana"/>
              </a:rPr>
              <a:t>в</a:t>
            </a:r>
            <a:r>
              <a:rPr sz="1800" b="1" spc="-5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70C0"/>
                </a:solidFill>
                <a:latin typeface="Verdana"/>
                <a:cs typeface="Verdana"/>
              </a:rPr>
              <a:t>4-8,</a:t>
            </a:r>
            <a:r>
              <a:rPr sz="1800" b="1" spc="-25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70C0"/>
                </a:solidFill>
                <a:latin typeface="Verdana"/>
                <a:cs typeface="Verdana"/>
              </a:rPr>
              <a:t>10-11</a:t>
            </a:r>
            <a:r>
              <a:rPr sz="1800" b="1" spc="-40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0070C0"/>
                </a:solidFill>
                <a:latin typeface="Verdana"/>
                <a:cs typeface="Verdana"/>
              </a:rPr>
              <a:t>классах</a:t>
            </a:r>
            <a:r>
              <a:rPr sz="1800" b="1" spc="-25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70C0"/>
                </a:solidFill>
                <a:latin typeface="Verdana"/>
                <a:cs typeface="Verdana"/>
              </a:rPr>
              <a:t>в</a:t>
            </a:r>
            <a:r>
              <a:rPr sz="1800" b="1" spc="-5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70C0"/>
                </a:solidFill>
                <a:latin typeface="Verdana"/>
                <a:cs typeface="Verdana"/>
              </a:rPr>
              <a:t>2022</a:t>
            </a:r>
            <a:r>
              <a:rPr sz="1800" b="1" spc="-45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0070C0"/>
                </a:solidFill>
                <a:latin typeface="Verdana"/>
                <a:cs typeface="Verdana"/>
              </a:rPr>
              <a:t>году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93547" y="79248"/>
            <a:ext cx="963167" cy="71170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32460" y="1293876"/>
            <a:ext cx="8054339" cy="483260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61385" marR="5080" indent="-27482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Организационные </a:t>
            </a:r>
            <a:r>
              <a:rPr dirty="0"/>
              <a:t>вопросы </a:t>
            </a:r>
            <a:r>
              <a:rPr spc="-10" dirty="0"/>
              <a:t>проведения </a:t>
            </a:r>
            <a:r>
              <a:rPr spc="-710" dirty="0"/>
              <a:t> </a:t>
            </a:r>
            <a:r>
              <a:rPr dirty="0"/>
              <a:t>ВПР</a:t>
            </a:r>
            <a:r>
              <a:rPr spc="-10" dirty="0"/>
              <a:t> </a:t>
            </a:r>
            <a:r>
              <a:rPr dirty="0"/>
              <a:t>в</a:t>
            </a:r>
            <a:r>
              <a:rPr spc="-10" dirty="0"/>
              <a:t> </a:t>
            </a:r>
            <a:r>
              <a:rPr spc="5" dirty="0"/>
              <a:t>ОО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4264"/>
            <a:ext cx="7854950" cy="425450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355600" marR="5080" indent="-342900">
              <a:lnSpc>
                <a:spcPts val="1620"/>
              </a:lnSpc>
              <a:spcBef>
                <a:spcPts val="3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500" dirty="0">
                <a:solidFill>
                  <a:srgbClr val="1F497D"/>
                </a:solidFill>
                <a:latin typeface="Times New Roman"/>
                <a:cs typeface="Times New Roman"/>
              </a:rPr>
              <a:t>1.</a:t>
            </a:r>
            <a:r>
              <a:rPr sz="1500" spc="-1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F497D"/>
                </a:solidFill>
                <a:latin typeface="Times New Roman"/>
                <a:cs typeface="Times New Roman"/>
              </a:rPr>
              <a:t>Внутренними</a:t>
            </a:r>
            <a:r>
              <a:rPr sz="1500" spc="-2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1F497D"/>
                </a:solidFill>
                <a:latin typeface="Times New Roman"/>
                <a:cs typeface="Times New Roman"/>
              </a:rPr>
              <a:t>приказами </a:t>
            </a:r>
            <a:r>
              <a:rPr sz="1500" spc="-5" dirty="0">
                <a:solidFill>
                  <a:srgbClr val="1F497D"/>
                </a:solidFill>
                <a:latin typeface="Times New Roman"/>
                <a:cs typeface="Times New Roman"/>
              </a:rPr>
              <a:t>ОО,</a:t>
            </a:r>
            <a:r>
              <a:rPr sz="1500" spc="2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1F497D"/>
                </a:solidFill>
                <a:latin typeface="Times New Roman"/>
                <a:cs typeface="Times New Roman"/>
              </a:rPr>
              <a:t>утверждаются</a:t>
            </a:r>
            <a:r>
              <a:rPr sz="1500" spc="2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1F497D"/>
                </a:solidFill>
                <a:latin typeface="Times New Roman"/>
                <a:cs typeface="Times New Roman"/>
              </a:rPr>
              <a:t>специалисты</a:t>
            </a:r>
            <a:r>
              <a:rPr sz="1500" spc="-10" dirty="0">
                <a:solidFill>
                  <a:srgbClr val="1F497D"/>
                </a:solidFill>
                <a:latin typeface="Times New Roman"/>
                <a:cs typeface="Times New Roman"/>
              </a:rPr>
              <a:t> привлекаемые</a:t>
            </a:r>
            <a:r>
              <a:rPr sz="1500" spc="2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F497D"/>
                </a:solidFill>
                <a:latin typeface="Times New Roman"/>
                <a:cs typeface="Times New Roman"/>
              </a:rPr>
              <a:t>к</a:t>
            </a:r>
            <a:r>
              <a:rPr sz="1500" spc="-1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1F497D"/>
                </a:solidFill>
                <a:latin typeface="Times New Roman"/>
                <a:cs typeface="Times New Roman"/>
              </a:rPr>
              <a:t>организации</a:t>
            </a:r>
            <a:r>
              <a:rPr sz="1500" spc="-3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F497D"/>
                </a:solidFill>
                <a:latin typeface="Times New Roman"/>
                <a:cs typeface="Times New Roman"/>
              </a:rPr>
              <a:t>и </a:t>
            </a:r>
            <a:r>
              <a:rPr sz="1500" spc="-36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1F497D"/>
                </a:solidFill>
                <a:latin typeface="Times New Roman"/>
                <a:cs typeface="Times New Roman"/>
              </a:rPr>
              <a:t>проведению</a:t>
            </a:r>
            <a:r>
              <a:rPr sz="1500" spc="-1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1F497D"/>
                </a:solidFill>
                <a:latin typeface="Times New Roman"/>
                <a:cs typeface="Times New Roman"/>
              </a:rPr>
              <a:t>ВПР</a:t>
            </a:r>
            <a:r>
              <a:rPr sz="1500" spc="1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F497D"/>
                </a:solidFill>
                <a:latin typeface="Times New Roman"/>
                <a:cs typeface="Times New Roman"/>
              </a:rPr>
              <a:t>на</a:t>
            </a:r>
            <a:r>
              <a:rPr sz="1500" spc="-10" dirty="0">
                <a:solidFill>
                  <a:srgbClr val="1F497D"/>
                </a:solidFill>
                <a:latin typeface="Times New Roman"/>
                <a:cs typeface="Times New Roman"/>
              </a:rPr>
              <a:t> всех</a:t>
            </a:r>
            <a:r>
              <a:rPr sz="1500" spc="2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1F497D"/>
                </a:solidFill>
                <a:latin typeface="Times New Roman"/>
                <a:cs typeface="Times New Roman"/>
              </a:rPr>
              <a:t>этапах</a:t>
            </a:r>
            <a:r>
              <a:rPr sz="1500" spc="-1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1F497D"/>
                </a:solidFill>
                <a:latin typeface="Times New Roman"/>
                <a:cs typeface="Times New Roman"/>
              </a:rPr>
              <a:t>проведения</a:t>
            </a:r>
            <a:r>
              <a:rPr sz="1500" spc="-2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spc="-50" dirty="0">
                <a:solidFill>
                  <a:srgbClr val="1F497D"/>
                </a:solidFill>
                <a:latin typeface="Times New Roman"/>
                <a:cs typeface="Times New Roman"/>
              </a:rPr>
              <a:t>ВПР.</a:t>
            </a:r>
            <a:r>
              <a:rPr sz="1500" spc="2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1F497D"/>
                </a:solidFill>
                <a:latin typeface="Times New Roman"/>
                <a:cs typeface="Times New Roman"/>
              </a:rPr>
              <a:t>(Организаторы</a:t>
            </a:r>
            <a:r>
              <a:rPr sz="1500" spc="-3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F497D"/>
                </a:solidFill>
                <a:latin typeface="Times New Roman"/>
                <a:cs typeface="Times New Roman"/>
              </a:rPr>
              <a:t>в</a:t>
            </a:r>
            <a:r>
              <a:rPr sz="1500" spc="1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1F497D"/>
                </a:solidFill>
                <a:latin typeface="Times New Roman"/>
                <a:cs typeface="Times New Roman"/>
              </a:rPr>
              <a:t>ОО,</a:t>
            </a:r>
            <a:r>
              <a:rPr sz="1500" spc="1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1F497D"/>
                </a:solidFill>
                <a:latin typeface="Times New Roman"/>
                <a:cs typeface="Times New Roman"/>
              </a:rPr>
              <a:t>организаторы</a:t>
            </a:r>
            <a:r>
              <a:rPr sz="1500" spc="-3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F497D"/>
                </a:solidFill>
                <a:latin typeface="Times New Roman"/>
                <a:cs typeface="Times New Roman"/>
              </a:rPr>
              <a:t>в </a:t>
            </a:r>
            <a:r>
              <a:rPr sz="1500" spc="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spc="-20" dirty="0">
                <a:solidFill>
                  <a:srgbClr val="1F497D"/>
                </a:solidFill>
                <a:latin typeface="Times New Roman"/>
                <a:cs typeface="Times New Roman"/>
              </a:rPr>
              <a:t>аудиториях, </a:t>
            </a:r>
            <a:r>
              <a:rPr sz="1500" spc="-5" dirty="0">
                <a:solidFill>
                  <a:srgbClr val="1F497D"/>
                </a:solidFill>
                <a:latin typeface="Times New Roman"/>
                <a:cs typeface="Times New Roman"/>
              </a:rPr>
              <a:t>технические</a:t>
            </a:r>
            <a:r>
              <a:rPr sz="1500" spc="-2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1F497D"/>
                </a:solidFill>
                <a:latin typeface="Times New Roman"/>
                <a:cs typeface="Times New Roman"/>
              </a:rPr>
              <a:t>специалисты,</a:t>
            </a:r>
            <a:r>
              <a:rPr sz="1500" spc="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1F497D"/>
                </a:solidFill>
                <a:latin typeface="Times New Roman"/>
                <a:cs typeface="Times New Roman"/>
              </a:rPr>
              <a:t>общественные</a:t>
            </a:r>
            <a:r>
              <a:rPr sz="1500" spc="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spc="-20" dirty="0">
                <a:solidFill>
                  <a:srgbClr val="1F497D"/>
                </a:solidFill>
                <a:latin typeface="Times New Roman"/>
                <a:cs typeface="Times New Roman"/>
              </a:rPr>
              <a:t>наблюдатели,</a:t>
            </a:r>
            <a:r>
              <a:rPr sz="150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1F497D"/>
                </a:solidFill>
                <a:latin typeface="Times New Roman"/>
                <a:cs typeface="Times New Roman"/>
              </a:rPr>
              <a:t>эксперты</a:t>
            </a:r>
            <a:r>
              <a:rPr sz="1500" dirty="0">
                <a:solidFill>
                  <a:srgbClr val="1F497D"/>
                </a:solidFill>
                <a:latin typeface="Times New Roman"/>
                <a:cs typeface="Times New Roman"/>
              </a:rPr>
              <a:t> по </a:t>
            </a:r>
            <a:r>
              <a:rPr sz="1500" spc="-10" dirty="0">
                <a:solidFill>
                  <a:srgbClr val="1F497D"/>
                </a:solidFill>
                <a:latin typeface="Times New Roman"/>
                <a:cs typeface="Times New Roman"/>
              </a:rPr>
              <a:t>проверке </a:t>
            </a:r>
            <a:r>
              <a:rPr sz="1500" spc="-5" dirty="0">
                <a:solidFill>
                  <a:srgbClr val="1F497D"/>
                </a:solidFill>
                <a:latin typeface="Times New Roman"/>
                <a:cs typeface="Times New Roman"/>
              </a:rPr>
              <a:t> работ</a:t>
            </a:r>
            <a:r>
              <a:rPr sz="1500" spc="-3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spc="-15" dirty="0">
                <a:solidFill>
                  <a:srgbClr val="1F497D"/>
                </a:solidFill>
                <a:latin typeface="Times New Roman"/>
                <a:cs typeface="Times New Roman"/>
              </a:rPr>
              <a:t>обучающихся)</a:t>
            </a:r>
            <a:endParaRPr sz="1500">
              <a:latin typeface="Times New Roman"/>
              <a:cs typeface="Times New Roman"/>
            </a:endParaRPr>
          </a:p>
          <a:p>
            <a:pPr marL="354965" marR="10795" indent="-342900">
              <a:lnSpc>
                <a:spcPts val="1620"/>
              </a:lnSpc>
              <a:spcBef>
                <a:spcPts val="35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500" dirty="0">
                <a:solidFill>
                  <a:srgbClr val="1F497D"/>
                </a:solidFill>
                <a:latin typeface="Times New Roman"/>
                <a:cs typeface="Times New Roman"/>
              </a:rPr>
              <a:t>2. </a:t>
            </a:r>
            <a:r>
              <a:rPr sz="1500" spc="-5" dirty="0">
                <a:solidFill>
                  <a:srgbClr val="1F497D"/>
                </a:solidFill>
                <a:latin typeface="Times New Roman"/>
                <a:cs typeface="Times New Roman"/>
              </a:rPr>
              <a:t>Проводятся инструктажи со специалистами </a:t>
            </a:r>
            <a:r>
              <a:rPr sz="1500" spc="-10" dirty="0">
                <a:solidFill>
                  <a:srgbClr val="1F497D"/>
                </a:solidFill>
                <a:latin typeface="Times New Roman"/>
                <a:cs typeface="Times New Roman"/>
              </a:rPr>
              <a:t>привлекаемыми </a:t>
            </a:r>
            <a:r>
              <a:rPr sz="1500" dirty="0">
                <a:solidFill>
                  <a:srgbClr val="1F497D"/>
                </a:solidFill>
                <a:latin typeface="Times New Roman"/>
                <a:cs typeface="Times New Roman"/>
              </a:rPr>
              <a:t>к </a:t>
            </a:r>
            <a:r>
              <a:rPr sz="1500" spc="-5" dirty="0">
                <a:solidFill>
                  <a:srgbClr val="1F497D"/>
                </a:solidFill>
                <a:latin typeface="Times New Roman"/>
                <a:cs typeface="Times New Roman"/>
              </a:rPr>
              <a:t>организации </a:t>
            </a:r>
            <a:r>
              <a:rPr sz="1500" dirty="0">
                <a:solidFill>
                  <a:srgbClr val="1F497D"/>
                </a:solidFill>
                <a:latin typeface="Times New Roman"/>
                <a:cs typeface="Times New Roman"/>
              </a:rPr>
              <a:t>и </a:t>
            </a:r>
            <a:r>
              <a:rPr sz="1500" spc="-5" dirty="0">
                <a:solidFill>
                  <a:srgbClr val="1F497D"/>
                </a:solidFill>
                <a:latin typeface="Times New Roman"/>
                <a:cs typeface="Times New Roman"/>
              </a:rPr>
              <a:t>проведению </a:t>
            </a:r>
            <a:r>
              <a:rPr sz="1500" spc="-36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spc="-100" dirty="0">
                <a:solidFill>
                  <a:srgbClr val="1F497D"/>
                </a:solidFill>
                <a:latin typeface="Times New Roman"/>
                <a:cs typeface="Times New Roman"/>
              </a:rPr>
              <a:t>ВПР.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1F497D"/>
              </a:buClr>
              <a:buFont typeface="Arial MT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500" dirty="0">
                <a:solidFill>
                  <a:srgbClr val="1F497D"/>
                </a:solidFill>
                <a:latin typeface="Times New Roman"/>
                <a:cs typeface="Times New Roman"/>
              </a:rPr>
              <a:t>К</a:t>
            </a:r>
            <a:r>
              <a:rPr sz="1500" spc="-1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1F497D"/>
                </a:solidFill>
                <a:latin typeface="Times New Roman"/>
                <a:cs typeface="Times New Roman"/>
              </a:rPr>
              <a:t>проведению</a:t>
            </a:r>
            <a:r>
              <a:rPr sz="1500" spc="-3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1F497D"/>
                </a:solidFill>
                <a:latin typeface="Times New Roman"/>
                <a:cs typeface="Times New Roman"/>
              </a:rPr>
              <a:t>ВПР</a:t>
            </a:r>
            <a:r>
              <a:rPr sz="1500" spc="1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F497D"/>
                </a:solidFill>
                <a:latin typeface="Times New Roman"/>
                <a:cs typeface="Times New Roman"/>
              </a:rPr>
              <a:t>в</a:t>
            </a:r>
            <a:r>
              <a:rPr sz="1500" spc="-1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1F497D"/>
                </a:solidFill>
                <a:latin typeface="Times New Roman"/>
                <a:cs typeface="Times New Roman"/>
              </a:rPr>
              <a:t>ОО</a:t>
            </a:r>
            <a:r>
              <a:rPr sz="1500" spc="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1F497D"/>
                </a:solidFill>
                <a:latin typeface="Times New Roman"/>
                <a:cs typeface="Times New Roman"/>
              </a:rPr>
              <a:t>привлекаются:</a:t>
            </a:r>
            <a:endParaRPr sz="1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500" spc="-5" dirty="0">
                <a:solidFill>
                  <a:srgbClr val="1F497D"/>
                </a:solidFill>
                <a:latin typeface="Times New Roman"/>
                <a:cs typeface="Times New Roman"/>
              </a:rPr>
              <a:t>Ответственные</a:t>
            </a:r>
            <a:r>
              <a:rPr sz="1500" spc="-1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1F497D"/>
                </a:solidFill>
                <a:latin typeface="Times New Roman"/>
                <a:cs typeface="Times New Roman"/>
              </a:rPr>
              <a:t>организаторы</a:t>
            </a:r>
            <a:r>
              <a:rPr sz="1500" spc="-5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F497D"/>
                </a:solidFill>
                <a:latin typeface="Times New Roman"/>
                <a:cs typeface="Times New Roman"/>
              </a:rPr>
              <a:t>– 1</a:t>
            </a:r>
            <a:r>
              <a:rPr sz="1500" spc="-5" dirty="0">
                <a:solidFill>
                  <a:srgbClr val="1F497D"/>
                </a:solidFill>
                <a:latin typeface="Times New Roman"/>
                <a:cs typeface="Times New Roman"/>
              </a:rPr>
              <a:t> человек.</a:t>
            </a:r>
            <a:endParaRPr sz="1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500" spc="-10" dirty="0">
                <a:solidFill>
                  <a:srgbClr val="1F497D"/>
                </a:solidFill>
                <a:latin typeface="Times New Roman"/>
                <a:cs typeface="Times New Roman"/>
              </a:rPr>
              <a:t>Организаторы</a:t>
            </a:r>
            <a:r>
              <a:rPr sz="1500" spc="-1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F497D"/>
                </a:solidFill>
                <a:latin typeface="Times New Roman"/>
                <a:cs typeface="Times New Roman"/>
              </a:rPr>
              <a:t>в</a:t>
            </a:r>
            <a:r>
              <a:rPr sz="1500" spc="-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spc="-25" dirty="0">
                <a:solidFill>
                  <a:srgbClr val="1F497D"/>
                </a:solidFill>
                <a:latin typeface="Times New Roman"/>
                <a:cs typeface="Times New Roman"/>
              </a:rPr>
              <a:t>аудитории </a:t>
            </a:r>
            <a:r>
              <a:rPr sz="1500" dirty="0">
                <a:solidFill>
                  <a:srgbClr val="1F497D"/>
                </a:solidFill>
                <a:latin typeface="Times New Roman"/>
                <a:cs typeface="Times New Roman"/>
              </a:rPr>
              <a:t>(2 </a:t>
            </a:r>
            <a:r>
              <a:rPr sz="1500" spc="-10" dirty="0">
                <a:solidFill>
                  <a:srgbClr val="1F497D"/>
                </a:solidFill>
                <a:latin typeface="Times New Roman"/>
                <a:cs typeface="Times New Roman"/>
              </a:rPr>
              <a:t>человека</a:t>
            </a:r>
            <a:r>
              <a:rPr sz="1500" spc="-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F497D"/>
                </a:solidFill>
                <a:latin typeface="Times New Roman"/>
                <a:cs typeface="Times New Roman"/>
              </a:rPr>
              <a:t>на</a:t>
            </a:r>
            <a:r>
              <a:rPr sz="1500" spc="-1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spc="-20" dirty="0">
                <a:solidFill>
                  <a:srgbClr val="1F497D"/>
                </a:solidFill>
                <a:latin typeface="Times New Roman"/>
                <a:cs typeface="Times New Roman"/>
              </a:rPr>
              <a:t>аудиторию).</a:t>
            </a:r>
            <a:endParaRPr sz="1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500" spc="-10" dirty="0">
                <a:solidFill>
                  <a:srgbClr val="1F497D"/>
                </a:solidFill>
                <a:latin typeface="Times New Roman"/>
                <a:cs typeface="Times New Roman"/>
              </a:rPr>
              <a:t>Технический</a:t>
            </a:r>
            <a:r>
              <a:rPr sz="1500" spc="-3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spc="-15" dirty="0">
                <a:solidFill>
                  <a:srgbClr val="1F497D"/>
                </a:solidFill>
                <a:latin typeface="Times New Roman"/>
                <a:cs typeface="Times New Roman"/>
              </a:rPr>
              <a:t>специалист.</a:t>
            </a:r>
            <a:endParaRPr sz="1500">
              <a:latin typeface="Times New Roman"/>
              <a:cs typeface="Times New Roman"/>
            </a:endParaRPr>
          </a:p>
          <a:p>
            <a:pPr marL="355600" marR="324485" indent="-342900">
              <a:lnSpc>
                <a:spcPts val="1620"/>
              </a:lnSpc>
              <a:spcBef>
                <a:spcPts val="38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500" spc="-20" dirty="0">
                <a:solidFill>
                  <a:srgbClr val="1F497D"/>
                </a:solidFill>
                <a:latin typeface="Times New Roman"/>
                <a:cs typeface="Times New Roman"/>
              </a:rPr>
              <a:t>Комиссия</a:t>
            </a:r>
            <a:r>
              <a:rPr sz="1500" spc="-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F497D"/>
                </a:solidFill>
                <a:latin typeface="Times New Roman"/>
                <a:cs typeface="Times New Roman"/>
              </a:rPr>
              <a:t>по</a:t>
            </a:r>
            <a:r>
              <a:rPr sz="1500" spc="-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1F497D"/>
                </a:solidFill>
                <a:latin typeface="Times New Roman"/>
                <a:cs typeface="Times New Roman"/>
              </a:rPr>
              <a:t>проверке</a:t>
            </a:r>
            <a:r>
              <a:rPr sz="1500" spc="-2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1F497D"/>
                </a:solidFill>
                <a:latin typeface="Times New Roman"/>
                <a:cs typeface="Times New Roman"/>
              </a:rPr>
              <a:t>формируется</a:t>
            </a:r>
            <a:r>
              <a:rPr sz="1500" spc="-2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F497D"/>
                </a:solidFill>
                <a:latin typeface="Times New Roman"/>
                <a:cs typeface="Times New Roman"/>
              </a:rPr>
              <a:t>из</a:t>
            </a:r>
            <a:r>
              <a:rPr sz="1500" spc="-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spc="-15" dirty="0">
                <a:solidFill>
                  <a:srgbClr val="1F497D"/>
                </a:solidFill>
                <a:latin typeface="Times New Roman"/>
                <a:cs typeface="Times New Roman"/>
              </a:rPr>
              <a:t>педагогов</a:t>
            </a:r>
            <a:r>
              <a:rPr sz="150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1F497D"/>
                </a:solidFill>
                <a:latin typeface="Times New Roman"/>
                <a:cs typeface="Times New Roman"/>
              </a:rPr>
              <a:t>ОО</a:t>
            </a:r>
            <a:r>
              <a:rPr sz="1500" spc="1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1F497D"/>
                </a:solidFill>
                <a:latin typeface="Times New Roman"/>
                <a:cs typeface="Times New Roman"/>
              </a:rPr>
              <a:t>(работы</a:t>
            </a:r>
            <a:r>
              <a:rPr sz="1500" spc="-10" dirty="0">
                <a:solidFill>
                  <a:srgbClr val="1F497D"/>
                </a:solidFill>
                <a:latin typeface="Times New Roman"/>
                <a:cs typeface="Times New Roman"/>
              </a:rPr>
              <a:t> участников</a:t>
            </a:r>
            <a:r>
              <a:rPr sz="1500" spc="-2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1F497D"/>
                </a:solidFill>
                <a:latin typeface="Times New Roman"/>
                <a:cs typeface="Times New Roman"/>
              </a:rPr>
              <a:t>проверяются </a:t>
            </a:r>
            <a:r>
              <a:rPr sz="150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1F497D"/>
                </a:solidFill>
                <a:latin typeface="Times New Roman"/>
                <a:cs typeface="Times New Roman"/>
              </a:rPr>
              <a:t>педагогами</a:t>
            </a:r>
            <a:r>
              <a:rPr sz="1500" spc="-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F497D"/>
                </a:solidFill>
                <a:latin typeface="Times New Roman"/>
                <a:cs typeface="Times New Roman"/>
              </a:rPr>
              <a:t>по</a:t>
            </a:r>
            <a:r>
              <a:rPr sz="1500" spc="-10" dirty="0">
                <a:solidFill>
                  <a:srgbClr val="1F497D"/>
                </a:solidFill>
                <a:latin typeface="Times New Roman"/>
                <a:cs typeface="Times New Roman"/>
              </a:rPr>
              <a:t> соответствующему учебному </a:t>
            </a:r>
            <a:r>
              <a:rPr sz="1500" spc="-25" dirty="0">
                <a:solidFill>
                  <a:srgbClr val="1F497D"/>
                </a:solidFill>
                <a:latin typeface="Times New Roman"/>
                <a:cs typeface="Times New Roman"/>
              </a:rPr>
              <a:t>предмету,</a:t>
            </a:r>
            <a:r>
              <a:rPr sz="1500" spc="-2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F497D"/>
                </a:solidFill>
                <a:latin typeface="Times New Roman"/>
                <a:cs typeface="Times New Roman"/>
              </a:rPr>
              <a:t>не</a:t>
            </a:r>
            <a:r>
              <a:rPr sz="1500" spc="-10" dirty="0">
                <a:solidFill>
                  <a:srgbClr val="1F497D"/>
                </a:solidFill>
                <a:latin typeface="Times New Roman"/>
                <a:cs typeface="Times New Roman"/>
              </a:rPr>
              <a:t> обучающие участников</a:t>
            </a:r>
            <a:r>
              <a:rPr sz="1500" spc="-2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spc="-50" dirty="0">
                <a:solidFill>
                  <a:srgbClr val="1F497D"/>
                </a:solidFill>
                <a:latin typeface="Times New Roman"/>
                <a:cs typeface="Times New Roman"/>
              </a:rPr>
              <a:t>ВПР,</a:t>
            </a:r>
            <a:r>
              <a:rPr sz="1500" spc="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F497D"/>
                </a:solidFill>
                <a:latin typeface="Times New Roman"/>
                <a:cs typeface="Times New Roman"/>
              </a:rPr>
              <a:t>с </a:t>
            </a:r>
            <a:r>
              <a:rPr sz="1500" spc="-36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spc="-15" dirty="0">
                <a:solidFill>
                  <a:srgbClr val="1F497D"/>
                </a:solidFill>
                <a:latin typeface="Times New Roman"/>
                <a:cs typeface="Times New Roman"/>
              </a:rPr>
              <a:t>соблюдением</a:t>
            </a:r>
            <a:r>
              <a:rPr sz="1500" spc="-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spc="-15" dirty="0">
                <a:solidFill>
                  <a:srgbClr val="1F497D"/>
                </a:solidFill>
                <a:latin typeface="Times New Roman"/>
                <a:cs typeface="Times New Roman"/>
              </a:rPr>
              <a:t>сроков</a:t>
            </a:r>
            <a:r>
              <a:rPr sz="1500" spc="-3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1F497D"/>
                </a:solidFill>
                <a:latin typeface="Times New Roman"/>
                <a:cs typeface="Times New Roman"/>
              </a:rPr>
              <a:t>проверки</a:t>
            </a:r>
            <a:r>
              <a:rPr sz="1500" spc="-1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F497D"/>
                </a:solidFill>
                <a:latin typeface="Times New Roman"/>
                <a:cs typeface="Times New Roman"/>
              </a:rPr>
              <a:t>в</a:t>
            </a:r>
            <a:r>
              <a:rPr sz="1500" spc="-5" dirty="0">
                <a:solidFill>
                  <a:srgbClr val="1F497D"/>
                </a:solidFill>
                <a:latin typeface="Times New Roman"/>
                <a:cs typeface="Times New Roman"/>
              </a:rPr>
              <a:t> соответствии</a:t>
            </a:r>
            <a:r>
              <a:rPr sz="1500" spc="-3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F497D"/>
                </a:solidFill>
                <a:latin typeface="Times New Roman"/>
                <a:cs typeface="Times New Roman"/>
              </a:rPr>
              <a:t>с</a:t>
            </a:r>
            <a:r>
              <a:rPr sz="1500" spc="-1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spc="-15" dirty="0">
                <a:solidFill>
                  <a:srgbClr val="1F497D"/>
                </a:solidFill>
                <a:latin typeface="Times New Roman"/>
                <a:cs typeface="Times New Roman"/>
              </a:rPr>
              <a:t>графиком</a:t>
            </a:r>
            <a:r>
              <a:rPr sz="1500" spc="-3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1F497D"/>
                </a:solidFill>
                <a:latin typeface="Times New Roman"/>
                <a:cs typeface="Times New Roman"/>
              </a:rPr>
              <a:t>проведения </a:t>
            </a:r>
            <a:r>
              <a:rPr sz="1500" spc="-50" dirty="0">
                <a:solidFill>
                  <a:srgbClr val="1F497D"/>
                </a:solidFill>
                <a:latin typeface="Times New Roman"/>
                <a:cs typeface="Times New Roman"/>
              </a:rPr>
              <a:t>ВПР.</a:t>
            </a:r>
            <a:endParaRPr sz="1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5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500" spc="-5" dirty="0">
                <a:solidFill>
                  <a:srgbClr val="1F497D"/>
                </a:solidFill>
                <a:latin typeface="Times New Roman"/>
                <a:cs typeface="Times New Roman"/>
              </a:rPr>
              <a:t>Общественные </a:t>
            </a:r>
            <a:r>
              <a:rPr sz="1500" spc="-20" dirty="0">
                <a:solidFill>
                  <a:srgbClr val="1F497D"/>
                </a:solidFill>
                <a:latin typeface="Times New Roman"/>
                <a:cs typeface="Times New Roman"/>
              </a:rPr>
              <a:t>наблюдатели.</a:t>
            </a:r>
            <a:endParaRPr sz="1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500" spc="-5" dirty="0">
                <a:solidFill>
                  <a:srgbClr val="1F497D"/>
                </a:solidFill>
                <a:latin typeface="Times New Roman"/>
                <a:cs typeface="Times New Roman"/>
              </a:rPr>
              <a:t>Проведение</a:t>
            </a:r>
            <a:r>
              <a:rPr sz="1500" spc="-1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1F497D"/>
                </a:solidFill>
                <a:latin typeface="Times New Roman"/>
                <a:cs typeface="Times New Roman"/>
              </a:rPr>
              <a:t>ВПР</a:t>
            </a:r>
            <a:r>
              <a:rPr sz="1500" spc="1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F497D"/>
                </a:solidFill>
                <a:latin typeface="Times New Roman"/>
                <a:cs typeface="Times New Roman"/>
              </a:rPr>
              <a:t>в</a:t>
            </a:r>
            <a:r>
              <a:rPr sz="1500" spc="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1F497D"/>
                </a:solidFill>
                <a:latin typeface="Times New Roman"/>
                <a:cs typeface="Times New Roman"/>
              </a:rPr>
              <a:t>соответствии</a:t>
            </a:r>
            <a:r>
              <a:rPr sz="1500" spc="-3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F497D"/>
                </a:solidFill>
                <a:latin typeface="Times New Roman"/>
                <a:cs typeface="Times New Roman"/>
              </a:rPr>
              <a:t>с</a:t>
            </a:r>
            <a:r>
              <a:rPr sz="1500" spc="-1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spc="-15" dirty="0">
                <a:solidFill>
                  <a:srgbClr val="1F497D"/>
                </a:solidFill>
                <a:latin typeface="Times New Roman"/>
                <a:cs typeface="Times New Roman"/>
              </a:rPr>
              <a:t>Порядком</a:t>
            </a:r>
            <a:r>
              <a:rPr sz="1500" spc="-3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F497D"/>
                </a:solidFill>
                <a:latin typeface="Times New Roman"/>
                <a:cs typeface="Times New Roman"/>
              </a:rPr>
              <a:t>и</a:t>
            </a:r>
            <a:r>
              <a:rPr sz="1500" spc="-1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1F497D"/>
                </a:solidFill>
                <a:latin typeface="Times New Roman"/>
                <a:cs typeface="Times New Roman"/>
              </a:rPr>
              <a:t>план </a:t>
            </a:r>
            <a:r>
              <a:rPr sz="1500" dirty="0">
                <a:solidFill>
                  <a:srgbClr val="1F497D"/>
                </a:solidFill>
                <a:latin typeface="Times New Roman"/>
                <a:cs typeface="Times New Roman"/>
              </a:rPr>
              <a:t>– </a:t>
            </a:r>
            <a:r>
              <a:rPr sz="1500" spc="-15" dirty="0">
                <a:solidFill>
                  <a:srgbClr val="1F497D"/>
                </a:solidFill>
                <a:latin typeface="Times New Roman"/>
                <a:cs typeface="Times New Roman"/>
              </a:rPr>
              <a:t>графиком</a:t>
            </a:r>
            <a:r>
              <a:rPr sz="1500" spc="-3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1F497D"/>
                </a:solidFill>
                <a:latin typeface="Times New Roman"/>
                <a:cs typeface="Times New Roman"/>
              </a:rPr>
              <a:t>проведения</a:t>
            </a:r>
            <a:r>
              <a:rPr sz="1500" spc="-1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spc="-50" dirty="0">
                <a:solidFill>
                  <a:srgbClr val="1F497D"/>
                </a:solidFill>
                <a:latin typeface="Times New Roman"/>
                <a:cs typeface="Times New Roman"/>
              </a:rPr>
              <a:t>ВПР.</a:t>
            </a:r>
            <a:endParaRPr sz="1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500" spc="-15" dirty="0">
                <a:solidFill>
                  <a:srgbClr val="1F497D"/>
                </a:solidFill>
                <a:latin typeface="Times New Roman"/>
                <a:cs typeface="Times New Roman"/>
              </a:rPr>
              <a:t>Соблюдение</a:t>
            </a:r>
            <a:r>
              <a:rPr sz="1500" spc="1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1F497D"/>
                </a:solidFill>
                <a:latin typeface="Times New Roman"/>
                <a:cs typeface="Times New Roman"/>
              </a:rPr>
              <a:t>санитарно-эпидемиологических</a:t>
            </a:r>
            <a:r>
              <a:rPr sz="1500" spc="-1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1F497D"/>
                </a:solidFill>
                <a:latin typeface="Times New Roman"/>
                <a:cs typeface="Times New Roman"/>
              </a:rPr>
              <a:t>требований.</a:t>
            </a:r>
            <a:endParaRPr sz="1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500" spc="-15" dirty="0">
                <a:solidFill>
                  <a:srgbClr val="1F497D"/>
                </a:solidFill>
                <a:latin typeface="Times New Roman"/>
                <a:cs typeface="Times New Roman"/>
              </a:rPr>
              <a:t>Соблюдение</a:t>
            </a:r>
            <a:r>
              <a:rPr sz="1500" spc="-5" dirty="0">
                <a:solidFill>
                  <a:srgbClr val="1F497D"/>
                </a:solidFill>
                <a:latin typeface="Times New Roman"/>
                <a:cs typeface="Times New Roman"/>
              </a:rPr>
              <a:t> мер</a:t>
            </a:r>
            <a:r>
              <a:rPr sz="1500" spc="1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1F497D"/>
                </a:solidFill>
                <a:latin typeface="Times New Roman"/>
                <a:cs typeface="Times New Roman"/>
              </a:rPr>
              <a:t>информационной</a:t>
            </a:r>
            <a:r>
              <a:rPr sz="1300" spc="5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1F497D"/>
                </a:solidFill>
                <a:latin typeface="Times New Roman"/>
                <a:cs typeface="Times New Roman"/>
              </a:rPr>
              <a:t>безопасности</a:t>
            </a:r>
            <a:r>
              <a:rPr sz="1300" spc="1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1F497D"/>
                </a:solidFill>
                <a:latin typeface="Times New Roman"/>
                <a:cs typeface="Times New Roman"/>
              </a:rPr>
              <a:t>(конфиденциальности).</a:t>
            </a:r>
            <a:endParaRPr sz="13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547" y="79248"/>
            <a:ext cx="963167" cy="71170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41364" y="4119371"/>
            <a:ext cx="2494787" cy="204215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919400" y="6589141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A8A8A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6567" y="24383"/>
            <a:ext cx="6438899" cy="70561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81907" y="112079"/>
            <a:ext cx="604393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0070C0"/>
                </a:solidFill>
                <a:latin typeface="Verdana"/>
                <a:cs typeface="Verdana"/>
              </a:rPr>
              <a:t>Интерпретация</a:t>
            </a:r>
            <a:r>
              <a:rPr sz="2500" spc="20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2500" spc="-10" dirty="0">
                <a:solidFill>
                  <a:srgbClr val="0070C0"/>
                </a:solidFill>
                <a:latin typeface="Verdana"/>
                <a:cs typeface="Verdana"/>
              </a:rPr>
              <a:t>результатов</a:t>
            </a:r>
            <a:r>
              <a:rPr sz="2500" spc="25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2500" spc="-10" dirty="0">
                <a:solidFill>
                  <a:srgbClr val="0070C0"/>
                </a:solidFill>
                <a:latin typeface="Verdana"/>
                <a:cs typeface="Verdana"/>
              </a:rPr>
              <a:t>ВПР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139" y="947801"/>
            <a:ext cx="7578090" cy="4295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002060"/>
                </a:solidFill>
                <a:latin typeface="Times New Roman"/>
                <a:cs typeface="Times New Roman"/>
              </a:rPr>
              <a:t>Результаты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исследований</a:t>
            </a:r>
            <a:r>
              <a:rPr sz="20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могут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 быть</a:t>
            </a:r>
            <a:r>
              <a:rPr sz="20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использованы:</a:t>
            </a:r>
            <a:endParaRPr sz="2000">
              <a:latin typeface="Times New Roman"/>
              <a:cs typeface="Times New Roman"/>
            </a:endParaRPr>
          </a:p>
          <a:p>
            <a:pPr marL="12700" marR="8255" indent="-635" algn="just">
              <a:lnSpc>
                <a:spcPct val="100000"/>
              </a:lnSpc>
              <a:buChar char="-"/>
              <a:tabLst>
                <a:tab pos="422909" algn="l"/>
              </a:tabLst>
            </a:pP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образовательными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организациями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для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совершенствования </a:t>
            </a:r>
            <a:r>
              <a:rPr sz="2000" spc="-48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методики</a:t>
            </a: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преподавания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предметов;</a:t>
            </a: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Char char="-"/>
              <a:tabLst>
                <a:tab pos="277495" algn="l"/>
              </a:tabLst>
            </a:pP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муниципальными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региональными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органами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исполнительной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власти,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 осуществляющими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государственное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управление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 в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 сфере </a:t>
            </a:r>
            <a:r>
              <a:rPr sz="2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образования,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 для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анализа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текущего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состояния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 муниципальных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и 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региональных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систем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образования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 и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формирования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программ,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их 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развития.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Пользователи</a:t>
            </a:r>
            <a:r>
              <a:rPr sz="2000" spc="-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результатов</a:t>
            </a:r>
            <a:r>
              <a:rPr sz="2000" spc="-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15" dirty="0">
                <a:solidFill>
                  <a:srgbClr val="002060"/>
                </a:solidFill>
                <a:latin typeface="Times New Roman"/>
                <a:cs typeface="Times New Roman"/>
              </a:rPr>
              <a:t>ВПР:</a:t>
            </a:r>
            <a:endParaRPr sz="2000">
              <a:latin typeface="Times New Roman"/>
              <a:cs typeface="Times New Roman"/>
            </a:endParaRPr>
          </a:p>
          <a:p>
            <a:pPr marL="160655" indent="-148590">
              <a:lnSpc>
                <a:spcPct val="100000"/>
              </a:lnSpc>
              <a:buChar char="-"/>
              <a:tabLst>
                <a:tab pos="161290" algn="l"/>
              </a:tabLst>
            </a:pP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обучающиеся</a:t>
            </a:r>
            <a:r>
              <a:rPr sz="2000" spc="-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(участники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ВПР);</a:t>
            </a:r>
            <a:endParaRPr sz="2000">
              <a:latin typeface="Times New Roman"/>
              <a:cs typeface="Times New Roman"/>
            </a:endParaRPr>
          </a:p>
          <a:p>
            <a:pPr marL="160655" indent="-148590">
              <a:lnSpc>
                <a:spcPct val="100000"/>
              </a:lnSpc>
              <a:buChar char="-"/>
              <a:tabLst>
                <a:tab pos="161290" algn="l"/>
              </a:tabLst>
            </a:pP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родители 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(законные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 представители);</a:t>
            </a:r>
            <a:endParaRPr sz="2000">
              <a:latin typeface="Times New Roman"/>
              <a:cs typeface="Times New Roman"/>
            </a:endParaRPr>
          </a:p>
          <a:p>
            <a:pPr marL="161290" indent="-148590">
              <a:lnSpc>
                <a:spcPct val="100000"/>
              </a:lnSpc>
              <a:buChar char="-"/>
              <a:tabLst>
                <a:tab pos="161925" algn="l"/>
              </a:tabLst>
            </a:pP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руководители</a:t>
            </a:r>
            <a:r>
              <a:rPr sz="2000" spc="-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002060"/>
                </a:solidFill>
                <a:latin typeface="Times New Roman"/>
                <a:cs typeface="Times New Roman"/>
              </a:rPr>
              <a:t>МОУО;</a:t>
            </a:r>
            <a:endParaRPr sz="2000">
              <a:latin typeface="Times New Roman"/>
              <a:cs typeface="Times New Roman"/>
            </a:endParaRPr>
          </a:p>
          <a:p>
            <a:pPr marL="161290" indent="-148590">
              <a:lnSpc>
                <a:spcPct val="100000"/>
              </a:lnSpc>
              <a:buChar char="-"/>
              <a:tabLst>
                <a:tab pos="161925" algn="l"/>
              </a:tabLst>
            </a:pP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руководители,</a:t>
            </a:r>
            <a:r>
              <a:rPr sz="2000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заместители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 руководителей</a:t>
            </a:r>
            <a:r>
              <a:rPr sz="20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ОО;</a:t>
            </a:r>
            <a:endParaRPr sz="2000">
              <a:latin typeface="Times New Roman"/>
              <a:cs typeface="Times New Roman"/>
            </a:endParaRPr>
          </a:p>
          <a:p>
            <a:pPr marL="161290" indent="-148590">
              <a:lnSpc>
                <a:spcPct val="100000"/>
              </a:lnSpc>
              <a:spcBef>
                <a:spcPts val="5"/>
              </a:spcBef>
              <a:buChar char="-"/>
              <a:tabLst>
                <a:tab pos="161925" algn="l"/>
              </a:tabLst>
            </a:pP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учителя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ОО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 по</a:t>
            </a:r>
            <a:r>
              <a:rPr sz="2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учебным предметам.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8891" y="292608"/>
            <a:ext cx="964691" cy="56083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517</Words>
  <Application>Microsoft Office PowerPoint</Application>
  <PresentationFormat>Экран (4:3)</PresentationFormat>
  <Paragraphs>51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MT</vt:lpstr>
      <vt:lpstr>Calibri</vt:lpstr>
      <vt:lpstr>Times New Roman</vt:lpstr>
      <vt:lpstr>Verdana</vt:lpstr>
      <vt:lpstr>Office Theme</vt:lpstr>
      <vt:lpstr>Презентация PowerPoint</vt:lpstr>
      <vt:lpstr>Нормативные документы</vt:lpstr>
      <vt:lpstr>Нормативные документы</vt:lpstr>
      <vt:lpstr>Информационно-методическое  сопровождение ВПР</vt:lpstr>
      <vt:lpstr>Информационно-методическое  сопровождение ВПР</vt:lpstr>
      <vt:lpstr>Информационно-методическое сопровождение ВПР</vt:lpstr>
      <vt:lpstr>Презентация PowerPoint</vt:lpstr>
      <vt:lpstr>Организационные вопросы проведения  ВПР в ОО</vt:lpstr>
      <vt:lpstr>Интерпретация результатов ВПР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 С</dc:creator>
  <cp:lastModifiedBy>Гумерова</cp:lastModifiedBy>
  <cp:revision>2</cp:revision>
  <dcterms:created xsi:type="dcterms:W3CDTF">2022-07-25T10:58:32Z</dcterms:created>
  <dcterms:modified xsi:type="dcterms:W3CDTF">2022-07-25T11:04:47Z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2022-02-28T00:00:00Z</vt:filetime>
  </property>
  <property fmtid="{D5CDD505-2E9C-101B-9397-08002B2CF9AE}" pid="3" name="Creator">
    <vt:lpwstr>Acrobat PDFMaker 11 для PowerPoint</vt:lpwstr>
  </property>
  <property fmtid="{D5CDD505-2E9C-101B-9397-08002B2CF9AE}" pid="4" name="LastSaved">
    <vt:filetime>2022-07-25T00:00:00Z</vt:filetime>
  </property>
</Properties>
</file>