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3" r:id="rId7"/>
    <p:sldId id="285" r:id="rId8"/>
  </p:sldIdLst>
  <p:sldSz cx="9144000" cy="5143500" type="screen16x9"/>
  <p:notesSz cx="6858000" cy="9144000"/>
  <p:embeddedFontLst>
    <p:embeddedFont>
      <p:font typeface="Work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aramond" panose="02020404030301010803" pitchFamily="18" charset="0"/>
      <p:regular r:id="rId18"/>
      <p:bold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D633AC-6604-4EEB-87E6-510800511EE9}">
  <a:tblStyle styleId="{23D633AC-6604-4EEB-87E6-510800511E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23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6593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48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9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30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53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83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08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2104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096909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48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4669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97329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9584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9569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929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2056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760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 with scribbles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10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756391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73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98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0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562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98641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381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849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65478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47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24536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789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979712" y="1923678"/>
            <a:ext cx="5400600" cy="17281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Креативное мышление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4800"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683568" y="555526"/>
            <a:ext cx="7992888" cy="82242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ru-RU" sz="2800" b="1" spc="-5" dirty="0">
                <a:latin typeface="Calibri"/>
                <a:cs typeface="Calibri"/>
              </a:rPr>
              <a:t>Зачем </a:t>
            </a:r>
            <a:r>
              <a:rPr lang="ru-RU" sz="2800" b="1" spc="-15" dirty="0">
                <a:latin typeface="Calibri"/>
                <a:cs typeface="Calibri"/>
              </a:rPr>
              <a:t>учителю </a:t>
            </a:r>
            <a:r>
              <a:rPr lang="ru-RU" sz="2800" b="1" spc="-5" dirty="0">
                <a:latin typeface="Calibri"/>
                <a:cs typeface="Calibri"/>
              </a:rPr>
              <a:t>формировать </a:t>
            </a:r>
            <a:r>
              <a:rPr lang="ru-RU" sz="2800" b="1" dirty="0">
                <a:latin typeface="Calibri"/>
                <a:cs typeface="Calibri"/>
              </a:rPr>
              <a:t>у </a:t>
            </a:r>
            <a:r>
              <a:rPr lang="ru-RU" sz="2800" b="1" spc="-15" dirty="0">
                <a:latin typeface="Calibri"/>
                <a:cs typeface="Calibri"/>
              </a:rPr>
              <a:t>школьника </a:t>
            </a:r>
            <a:r>
              <a:rPr lang="ru-RU" sz="2800" b="1" spc="-710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способности</a:t>
            </a:r>
            <a:r>
              <a:rPr lang="ru-RU" sz="2800" b="1" spc="-55" dirty="0">
                <a:latin typeface="Calibri"/>
                <a:cs typeface="Calibri"/>
              </a:rPr>
              <a:t> </a:t>
            </a:r>
            <a:r>
              <a:rPr lang="ru-RU" sz="2800" b="1" dirty="0">
                <a:latin typeface="Calibri"/>
                <a:cs typeface="Calibri"/>
              </a:rPr>
              <a:t>к</a:t>
            </a:r>
            <a:r>
              <a:rPr lang="ru-RU" sz="2800" b="1" spc="-5" dirty="0">
                <a:latin typeface="Calibri"/>
                <a:cs typeface="Calibri"/>
              </a:rPr>
              <a:t> креативному мышлению?</a:t>
            </a:r>
            <a:r>
              <a:rPr lang="ru-RU" sz="2800" b="1" dirty="0" smtClean="0"/>
              <a:t> </a:t>
            </a:r>
            <a:endParaRPr sz="2800" b="1"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1582738" y="1635125"/>
            <a:ext cx="7561262" cy="33131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93753"/>
            <a:ext cx="7992888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310515" indent="-3429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83540" algn="l"/>
              </a:tabLst>
            </a:pPr>
            <a:r>
              <a:rPr lang="ru-RU" sz="2400" spc="-10" dirty="0">
                <a:latin typeface="Calibri"/>
                <a:cs typeface="Calibri"/>
              </a:rPr>
              <a:t>привычка</a:t>
            </a:r>
            <a:r>
              <a:rPr lang="ru-RU" sz="2400" spc="15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размышлять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и</a:t>
            </a:r>
            <a:r>
              <a:rPr lang="ru-RU" sz="2400" spc="5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мыслить</a:t>
            </a:r>
            <a:r>
              <a:rPr lang="ru-RU" sz="2400" spc="10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креативно</a:t>
            </a:r>
            <a:r>
              <a:rPr lang="ru-RU" sz="2400" spc="45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- 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важнейший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источник</a:t>
            </a:r>
            <a:r>
              <a:rPr lang="ru-RU" sz="2400" b="1" spc="15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развития</a:t>
            </a:r>
            <a:r>
              <a:rPr lang="ru-RU" sz="2400" b="1" spc="35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личности</a:t>
            </a:r>
            <a:r>
              <a:rPr lang="ru-RU" sz="2400" spc="10" dirty="0">
                <a:latin typeface="Calibri"/>
                <a:cs typeface="Calibri"/>
              </a:rPr>
              <a:t> </a:t>
            </a:r>
            <a:r>
              <a:rPr lang="ru-RU" sz="2400" spc="-15" dirty="0" smtClean="0">
                <a:latin typeface="Calibri"/>
                <a:cs typeface="Calibri"/>
              </a:rPr>
              <a:t>учащегося;</a:t>
            </a:r>
            <a:endParaRPr lang="ru-RU" sz="24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83540" algn="l"/>
                <a:tab pos="2673350" algn="l"/>
              </a:tabLst>
            </a:pPr>
            <a:r>
              <a:rPr lang="ru-RU" sz="2400" spc="-5" dirty="0">
                <a:latin typeface="Calibri"/>
                <a:cs typeface="Calibri"/>
              </a:rPr>
              <a:t>способность</a:t>
            </a:r>
            <a:r>
              <a:rPr lang="ru-RU" sz="2400" spc="3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к	креативному </a:t>
            </a:r>
            <a:r>
              <a:rPr lang="ru-RU" sz="2400" spc="-10" dirty="0">
                <a:latin typeface="Calibri"/>
                <a:cs typeface="Calibri"/>
              </a:rPr>
              <a:t>мышлению </a:t>
            </a:r>
            <a:r>
              <a:rPr lang="ru-RU" sz="2400" spc="-15" dirty="0">
                <a:latin typeface="Calibri"/>
                <a:cs typeface="Calibri"/>
              </a:rPr>
              <a:t>базируется </a:t>
            </a:r>
            <a:r>
              <a:rPr lang="ru-RU" sz="2400" spc="-615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на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знаниях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и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15" dirty="0">
                <a:latin typeface="Calibri"/>
                <a:cs typeface="Calibri"/>
              </a:rPr>
              <a:t>опыте</a:t>
            </a:r>
            <a:r>
              <a:rPr lang="ru-RU" sz="2400" spc="1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и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20" dirty="0">
                <a:latin typeface="Calibri"/>
                <a:cs typeface="Calibri"/>
              </a:rPr>
              <a:t>может</a:t>
            </a:r>
            <a:r>
              <a:rPr lang="ru-RU" sz="2400" spc="-15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быть</a:t>
            </a:r>
            <a:r>
              <a:rPr lang="ru-RU" sz="2400" spc="15" dirty="0">
                <a:latin typeface="Calibri"/>
                <a:cs typeface="Calibri"/>
              </a:rPr>
              <a:t> </a:t>
            </a:r>
            <a:r>
              <a:rPr lang="ru-RU" sz="2400" spc="-15" dirty="0">
                <a:latin typeface="Calibri"/>
                <a:cs typeface="Calibri"/>
              </a:rPr>
              <a:t>предметом</a:t>
            </a:r>
            <a:endParaRPr lang="ru-RU" sz="2400" dirty="0">
              <a:latin typeface="Calibri"/>
              <a:cs typeface="Calibri"/>
            </a:endParaRPr>
          </a:p>
          <a:p>
            <a:pPr marL="12700"/>
            <a:r>
              <a:rPr lang="ru-RU" sz="2400" b="1" spc="-10" smtClean="0">
                <a:latin typeface="Calibri"/>
                <a:cs typeface="Calibri"/>
              </a:rPr>
              <a:t>     целенаправленного</a:t>
            </a:r>
            <a:r>
              <a:rPr lang="ru-RU" sz="2400" b="1" spc="30" smtClean="0">
                <a:latin typeface="Calibri"/>
                <a:cs typeface="Calibri"/>
              </a:rPr>
              <a:t> </a:t>
            </a:r>
            <a:r>
              <a:rPr lang="ru-RU" sz="2400" b="1" spc="-10" smtClean="0">
                <a:latin typeface="Calibri"/>
                <a:cs typeface="Calibri"/>
              </a:rPr>
              <a:t>формирования;</a:t>
            </a:r>
            <a:endParaRPr lang="ru-RU" sz="2400" dirty="0">
              <a:latin typeface="Calibri"/>
              <a:cs typeface="Calibri"/>
            </a:endParaRPr>
          </a:p>
          <a:p>
            <a:pPr marL="355600" marR="646430" indent="-342900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83540" algn="l"/>
              </a:tabLst>
            </a:pPr>
            <a:r>
              <a:rPr lang="ru-RU" sz="2400" spc="-5" dirty="0">
                <a:latin typeface="Calibri"/>
                <a:cs typeface="Calibri"/>
              </a:rPr>
              <a:t>креативное </a:t>
            </a:r>
            <a:r>
              <a:rPr lang="ru-RU" sz="2400" spc="-10" dirty="0">
                <a:latin typeface="Calibri"/>
                <a:cs typeface="Calibri"/>
              </a:rPr>
              <a:t>мышление</a:t>
            </a:r>
            <a:r>
              <a:rPr lang="ru-RU" sz="2400" spc="1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-</a:t>
            </a:r>
            <a:r>
              <a:rPr lang="ru-RU" sz="2400" spc="1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основа</a:t>
            </a:r>
            <a:r>
              <a:rPr lang="ru-RU" sz="2400" spc="-20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для</a:t>
            </a:r>
            <a:r>
              <a:rPr lang="ru-RU" sz="2400" spc="20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появления </a:t>
            </a:r>
            <a:r>
              <a:rPr lang="ru-RU" sz="2400" b="1" spc="-615" dirty="0">
                <a:latin typeface="Calibri"/>
                <a:cs typeface="Calibri"/>
              </a:rPr>
              <a:t> </a:t>
            </a:r>
            <a:r>
              <a:rPr lang="ru-RU" sz="2400" b="1" spc="-15" dirty="0">
                <a:latin typeface="Calibri"/>
                <a:cs typeface="Calibri"/>
              </a:rPr>
              <a:t>нового</a:t>
            </a:r>
            <a:r>
              <a:rPr lang="ru-RU" sz="2400" b="1" spc="-5" dirty="0">
                <a:latin typeface="Calibri"/>
                <a:cs typeface="Calibri"/>
              </a:rPr>
              <a:t> знания,</a:t>
            </a:r>
            <a:r>
              <a:rPr lang="ru-RU" sz="2400" b="1" spc="30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инновационных</a:t>
            </a:r>
            <a:r>
              <a:rPr lang="ru-RU" sz="2400" b="1" spc="30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идей</a:t>
            </a:r>
            <a:endParaRPr lang="ru-RU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dirty="0" smtClean="0"/>
              <a:t> </a:t>
            </a:r>
            <a:r>
              <a:rPr lang="ru-RU" sz="2800" b="1" dirty="0"/>
              <a:t>Креативное мышление характеризуют четыре основных качества: </a:t>
            </a:r>
            <a:endParaRPr sz="2800" b="1"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быстрота</a:t>
            </a:r>
            <a:r>
              <a:rPr lang="ru-RU" sz="2000" dirty="0">
                <a:solidFill>
                  <a:schemeClr val="tx1"/>
                </a:solidFill>
              </a:rPr>
              <a:t> (способность высказывать максимальное количество идей в определенный отрезок времени),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гибкость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(способность высказывать широкое многообразие идей),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оригинальность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(способность порождать новые нестандартные идеи),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точность </a:t>
            </a:r>
            <a:r>
              <a:rPr lang="ru-RU" sz="2000" dirty="0">
                <a:solidFill>
                  <a:schemeClr val="tx1"/>
                </a:solidFill>
              </a:rPr>
              <a:t>(законченность, способность совершенствовать или придавать завершенный вид своим мыслям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-5" dirty="0"/>
              <a:t>На</a:t>
            </a:r>
            <a:r>
              <a:rPr lang="ru-RU" b="1" spc="-10" dirty="0"/>
              <a:t> </a:t>
            </a:r>
            <a:r>
              <a:rPr lang="ru-RU" b="1" spc="-5" dirty="0"/>
              <a:t>способность </a:t>
            </a:r>
            <a:r>
              <a:rPr lang="ru-RU" b="1" spc="-10" dirty="0"/>
              <a:t>мыслить</a:t>
            </a:r>
            <a:r>
              <a:rPr lang="ru-RU" b="1" spc="-5" dirty="0"/>
              <a:t> </a:t>
            </a:r>
            <a:r>
              <a:rPr lang="ru-RU" b="1" spc="-10" dirty="0"/>
              <a:t>креативно </a:t>
            </a:r>
            <a:r>
              <a:rPr lang="ru-RU" b="1" spc="-890" dirty="0"/>
              <a:t> </a:t>
            </a:r>
            <a:r>
              <a:rPr lang="ru-RU" b="1" spc="-20" dirty="0"/>
              <a:t>влияют</a:t>
            </a:r>
            <a:endParaRPr lang="ru-RU" b="1"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41655" indent="0">
              <a:spcBef>
                <a:spcPts val="114"/>
              </a:spcBef>
              <a:buNone/>
            </a:pPr>
            <a:r>
              <a:rPr lang="ru-RU" sz="2800" b="1" spc="-5" dirty="0">
                <a:solidFill>
                  <a:srgbClr val="0D0D0D"/>
                </a:solidFill>
                <a:latin typeface="Calibri"/>
                <a:cs typeface="Calibri"/>
              </a:rPr>
              <a:t>внутренние</a:t>
            </a:r>
            <a:r>
              <a:rPr lang="ru-RU" sz="2800" b="1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800" b="1" spc="-5" dirty="0">
                <a:solidFill>
                  <a:srgbClr val="0D0D0D"/>
                </a:solidFill>
                <a:latin typeface="Calibri"/>
                <a:cs typeface="Calibri"/>
              </a:rPr>
              <a:t>факторы</a:t>
            </a:r>
            <a:endParaRPr lang="ru-RU" sz="2800" dirty="0">
              <a:latin typeface="Calibri"/>
              <a:cs typeface="Calibri"/>
            </a:endParaRPr>
          </a:p>
          <a:p>
            <a:pPr marL="90805" indent="0">
              <a:spcBef>
                <a:spcPts val="315"/>
              </a:spcBef>
              <a:buNone/>
              <a:tabLst>
                <a:tab pos="184785" algn="l"/>
              </a:tabLst>
            </a:pPr>
            <a:r>
              <a:rPr lang="ru-RU" sz="2400" dirty="0" smtClean="0">
                <a:solidFill>
                  <a:srgbClr val="0D0D0D"/>
                </a:solidFill>
                <a:latin typeface="Calibri"/>
                <a:cs typeface="Calibri"/>
              </a:rPr>
              <a:t>- знание</a:t>
            </a:r>
            <a:r>
              <a:rPr lang="ru-RU" sz="2400" spc="-4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400" spc="-5" dirty="0" smtClean="0">
                <a:solidFill>
                  <a:srgbClr val="0D0D0D"/>
                </a:solidFill>
                <a:latin typeface="Calibri"/>
                <a:cs typeface="Calibri"/>
              </a:rPr>
              <a:t>предмета;</a:t>
            </a:r>
            <a:endParaRPr lang="ru-RU" sz="2400" dirty="0">
              <a:latin typeface="Calibri"/>
              <a:cs typeface="Calibri"/>
            </a:endParaRPr>
          </a:p>
          <a:p>
            <a:pPr marL="90805" indent="0">
              <a:spcBef>
                <a:spcPts val="254"/>
              </a:spcBef>
              <a:buNone/>
              <a:tabLst>
                <a:tab pos="184785" algn="l"/>
              </a:tabLst>
            </a:pPr>
            <a:r>
              <a:rPr lang="ru-RU" sz="2400" spc="-5" dirty="0" smtClean="0">
                <a:solidFill>
                  <a:srgbClr val="0D0D0D"/>
                </a:solidFill>
                <a:latin typeface="Calibri"/>
                <a:cs typeface="Calibri"/>
              </a:rPr>
              <a:t>- любознательность;</a:t>
            </a:r>
            <a:endParaRPr lang="ru-RU" sz="2400" dirty="0">
              <a:latin typeface="Calibri"/>
              <a:cs typeface="Calibri"/>
            </a:endParaRPr>
          </a:p>
          <a:p>
            <a:pPr marL="90805" indent="0">
              <a:spcBef>
                <a:spcPts val="250"/>
              </a:spcBef>
              <a:buNone/>
              <a:tabLst>
                <a:tab pos="184785" algn="l"/>
              </a:tabLst>
            </a:pPr>
            <a:r>
              <a:rPr lang="ru-RU" sz="2400" spc="-5" dirty="0" smtClean="0">
                <a:solidFill>
                  <a:srgbClr val="0D0D0D"/>
                </a:solidFill>
                <a:latin typeface="Calibri"/>
                <a:cs typeface="Calibri"/>
              </a:rPr>
              <a:t>- уверенность </a:t>
            </a:r>
            <a:r>
              <a:rPr lang="ru-RU" sz="2400" dirty="0" smtClean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lang="ru-RU" sz="2400" spc="5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400" spc="-5" dirty="0" smtClean="0">
                <a:solidFill>
                  <a:srgbClr val="0D0D0D"/>
                </a:solidFill>
                <a:latin typeface="Calibri"/>
                <a:cs typeface="Calibri"/>
              </a:rPr>
              <a:t>своих</a:t>
            </a:r>
            <a:r>
              <a:rPr lang="ru-RU" sz="240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400" spc="-5" dirty="0" smtClean="0">
                <a:solidFill>
                  <a:srgbClr val="0D0D0D"/>
                </a:solidFill>
                <a:latin typeface="Calibri"/>
                <a:cs typeface="Calibri"/>
              </a:rPr>
              <a:t>силах;</a:t>
            </a:r>
            <a:endParaRPr lang="ru-RU" sz="2400" dirty="0" smtClean="0">
              <a:latin typeface="Calibri"/>
              <a:cs typeface="Calibri"/>
            </a:endParaRPr>
          </a:p>
          <a:p>
            <a:pPr marL="90805" indent="0">
              <a:spcBef>
                <a:spcPts val="254"/>
              </a:spcBef>
              <a:buNone/>
              <a:tabLst>
                <a:tab pos="184785" algn="l"/>
              </a:tabLst>
            </a:pPr>
            <a:r>
              <a:rPr lang="ru-RU" sz="2400" spc="-5" dirty="0" smtClean="0">
                <a:solidFill>
                  <a:srgbClr val="0D0D0D"/>
                </a:solidFill>
                <a:latin typeface="Calibri"/>
                <a:cs typeface="Calibri"/>
              </a:rPr>
              <a:t>- нацеленность</a:t>
            </a:r>
            <a:r>
              <a:rPr lang="ru-RU" sz="2400" spc="-3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400" dirty="0" smtClean="0">
                <a:solidFill>
                  <a:srgbClr val="0D0D0D"/>
                </a:solidFill>
                <a:latin typeface="Calibri"/>
                <a:cs typeface="Calibri"/>
              </a:rPr>
              <a:t>на</a:t>
            </a:r>
            <a:r>
              <a:rPr lang="ru-RU" sz="2400" spc="-1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400" spc="-5" dirty="0" smtClean="0">
                <a:solidFill>
                  <a:srgbClr val="0D0D0D"/>
                </a:solidFill>
                <a:latin typeface="Calibri"/>
                <a:cs typeface="Calibri"/>
              </a:rPr>
              <a:t>достижение</a:t>
            </a:r>
            <a:r>
              <a:rPr lang="ru-RU" sz="2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400" spc="-10" dirty="0" smtClean="0">
                <a:solidFill>
                  <a:srgbClr val="0D0D0D"/>
                </a:solidFill>
                <a:latin typeface="Calibri"/>
                <a:cs typeface="Calibri"/>
              </a:rPr>
              <a:t>цели</a:t>
            </a:r>
            <a:r>
              <a:rPr lang="ru-RU" sz="2400" spc="-10" dirty="0">
                <a:solidFill>
                  <a:srgbClr val="0D0D0D"/>
                </a:solidFill>
                <a:latin typeface="Calibri"/>
                <a:cs typeface="Calibri"/>
              </a:rPr>
              <a:t>,</a:t>
            </a:r>
            <a:r>
              <a:rPr lang="ru-RU" sz="24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400" spc="-15" dirty="0" smtClean="0">
                <a:solidFill>
                  <a:srgbClr val="0D0D0D"/>
                </a:solidFill>
                <a:latin typeface="Calibri"/>
                <a:cs typeface="Calibri"/>
              </a:rPr>
              <a:t>   </a:t>
            </a:r>
            <a:r>
              <a:rPr lang="ru-RU" sz="2400" dirty="0" smtClean="0">
                <a:solidFill>
                  <a:srgbClr val="0D0D0D"/>
                </a:solidFill>
                <a:latin typeface="Calibri"/>
                <a:cs typeface="Calibri"/>
              </a:rPr>
              <a:t>на</a:t>
            </a:r>
            <a:r>
              <a:rPr lang="ru-RU" sz="2400" dirty="0" smtClean="0">
                <a:latin typeface="Calibri"/>
                <a:cs typeface="Calibri"/>
              </a:rPr>
              <a:t> </a:t>
            </a:r>
            <a:r>
              <a:rPr lang="ru-RU" sz="2400" spc="-20" dirty="0" smtClean="0">
                <a:solidFill>
                  <a:srgbClr val="0D0D0D"/>
                </a:solidFill>
                <a:latin typeface="Calibri"/>
                <a:cs typeface="Calibri"/>
              </a:rPr>
              <a:t>результат;</a:t>
            </a:r>
            <a:endParaRPr lang="ru-RU" sz="2400" dirty="0">
              <a:latin typeface="Calibri"/>
              <a:cs typeface="Calibri"/>
            </a:endParaRPr>
          </a:p>
          <a:p>
            <a:pPr marL="90805" indent="0">
              <a:spcBef>
                <a:spcPts val="254"/>
              </a:spcBef>
              <a:buNone/>
              <a:tabLst>
                <a:tab pos="184785" algn="l"/>
              </a:tabLst>
            </a:pPr>
            <a:r>
              <a:rPr lang="ru-RU" sz="2400" spc="-5" dirty="0" smtClean="0">
                <a:solidFill>
                  <a:srgbClr val="0D0D0D"/>
                </a:solidFill>
                <a:latin typeface="Calibri"/>
                <a:cs typeface="Calibri"/>
              </a:rPr>
              <a:t>- мотивирующая</a:t>
            </a:r>
            <a:r>
              <a:rPr lang="ru-RU" sz="240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400" spc="-5" dirty="0">
                <a:solidFill>
                  <a:srgbClr val="0D0D0D"/>
                </a:solidFill>
                <a:latin typeface="Calibri"/>
                <a:cs typeface="Calibri"/>
              </a:rPr>
              <a:t>сила задачи</a:t>
            </a:r>
            <a:endParaRPr lang="ru-RU" sz="24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ru-RU" sz="2400" spc="-5" dirty="0" smtClean="0"/>
              <a:t> </a:t>
            </a:r>
            <a:endParaRPr sz="2400" b="1" dirty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99188" y="1863725"/>
            <a:ext cx="2944812" cy="3062288"/>
          </a:xfrm>
        </p:spPr>
        <p:txBody>
          <a:bodyPr/>
          <a:lstStyle/>
          <a:p>
            <a:pPr marL="101600" indent="0">
              <a:buNone/>
            </a:pPr>
            <a:r>
              <a:rPr lang="ru-RU" sz="2800" b="1" spc="-5" dirty="0">
                <a:solidFill>
                  <a:srgbClr val="0D0D0D"/>
                </a:solidFill>
                <a:latin typeface="Calibri"/>
                <a:cs typeface="Calibri"/>
              </a:rPr>
              <a:t>внешние</a:t>
            </a:r>
            <a:r>
              <a:rPr lang="ru-RU" sz="28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2800" b="1" spc="-5" dirty="0">
                <a:solidFill>
                  <a:srgbClr val="0D0D0D"/>
                </a:solidFill>
                <a:latin typeface="Calibri"/>
                <a:cs typeface="Calibri"/>
              </a:rPr>
              <a:t>условия</a:t>
            </a:r>
            <a:endParaRPr lang="ru-RU" sz="2800" dirty="0">
              <a:latin typeface="Calibri"/>
              <a:cs typeface="Calibri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ru-RU" sz="3200" b="1" spc="-5" dirty="0"/>
              <a:t>Креативное</a:t>
            </a:r>
            <a:r>
              <a:rPr lang="ru-RU" sz="3200" b="1" spc="-25" dirty="0"/>
              <a:t> </a:t>
            </a:r>
            <a:r>
              <a:rPr lang="ru-RU" sz="3200" b="1" spc="-5" dirty="0"/>
              <a:t>мышление. </a:t>
            </a:r>
            <a:r>
              <a:rPr lang="ru-RU" sz="3200" b="1" spc="-5" dirty="0" smtClean="0"/>
              <a:t/>
            </a:r>
            <a:br>
              <a:rPr lang="ru-RU" sz="3200" b="1" spc="-5" dirty="0" smtClean="0"/>
            </a:br>
            <a:r>
              <a:rPr lang="ru-RU" sz="3200" b="1" spc="-45" dirty="0" smtClean="0"/>
              <a:t>Группы</a:t>
            </a:r>
            <a:r>
              <a:rPr lang="ru-RU" sz="3200" b="1" spc="-30" dirty="0" smtClean="0"/>
              <a:t> </a:t>
            </a:r>
            <a:r>
              <a:rPr lang="ru-RU" sz="3200" b="1" spc="-5" dirty="0"/>
              <a:t>заданий</a:t>
            </a:r>
            <a:endParaRPr sz="3200" b="1"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55600" marR="5080"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2800" dirty="0">
                <a:latin typeface="Calibri"/>
                <a:cs typeface="Calibri"/>
              </a:rPr>
              <a:t>задания, </a:t>
            </a:r>
            <a:r>
              <a:rPr lang="ru-RU" sz="2800" spc="-5" dirty="0">
                <a:latin typeface="Calibri"/>
                <a:cs typeface="Calibri"/>
              </a:rPr>
              <a:t>требующие использования 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lang="ru-RU" sz="2800" spc="-20" dirty="0">
                <a:latin typeface="Calibri"/>
                <a:cs typeface="Calibri"/>
              </a:rPr>
              <a:t>художественных </a:t>
            </a:r>
            <a:r>
              <a:rPr lang="ru-RU" sz="2800" spc="-15" dirty="0">
                <a:latin typeface="Calibri"/>
                <a:cs typeface="Calibri"/>
              </a:rPr>
              <a:t>средств </a:t>
            </a:r>
            <a:r>
              <a:rPr lang="ru-RU" sz="2800" dirty="0">
                <a:latin typeface="Calibri"/>
                <a:cs typeface="Calibri"/>
              </a:rPr>
              <a:t>- словесных </a:t>
            </a:r>
            <a:r>
              <a:rPr lang="ru-RU" sz="2800" dirty="0" smtClean="0">
                <a:latin typeface="Calibri"/>
                <a:cs typeface="Calibri"/>
              </a:rPr>
              <a:t>и </a:t>
            </a:r>
            <a:r>
              <a:rPr lang="ru-RU" sz="2800" spc="-10" dirty="0" smtClean="0">
                <a:latin typeface="Calibri"/>
                <a:cs typeface="Calibri"/>
              </a:rPr>
              <a:t>изобразительных;</a:t>
            </a:r>
            <a:endParaRPr lang="ru-RU" sz="2800" dirty="0">
              <a:latin typeface="Calibri"/>
              <a:cs typeface="Calibri"/>
            </a:endParaRPr>
          </a:p>
          <a:p>
            <a:pPr marL="355600" marR="102870"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2800" dirty="0">
                <a:latin typeface="Calibri"/>
                <a:cs typeface="Calibri"/>
              </a:rPr>
              <a:t>задания</a:t>
            </a:r>
            <a:r>
              <a:rPr lang="ru-RU" sz="2800" spc="-25" dirty="0">
                <a:latin typeface="Calibri"/>
                <a:cs typeface="Calibri"/>
              </a:rPr>
              <a:t> </a:t>
            </a:r>
            <a:r>
              <a:rPr lang="ru-RU" sz="2800" dirty="0">
                <a:latin typeface="Calibri"/>
                <a:cs typeface="Calibri"/>
              </a:rPr>
              <a:t>на</a:t>
            </a:r>
            <a:r>
              <a:rPr lang="ru-RU" sz="2800" spc="-10" dirty="0">
                <a:latin typeface="Calibri"/>
                <a:cs typeface="Calibri"/>
              </a:rPr>
              <a:t> </a:t>
            </a:r>
            <a:r>
              <a:rPr lang="ru-RU" sz="2800" spc="-5" dirty="0">
                <a:latin typeface="Calibri"/>
                <a:cs typeface="Calibri"/>
              </a:rPr>
              <a:t>разрешение</a:t>
            </a:r>
            <a:r>
              <a:rPr lang="ru-RU" sz="2800" spc="-40" dirty="0">
                <a:latin typeface="Calibri"/>
                <a:cs typeface="Calibri"/>
              </a:rPr>
              <a:t> </a:t>
            </a:r>
            <a:r>
              <a:rPr lang="ru-RU" sz="2800" dirty="0">
                <a:latin typeface="Calibri"/>
                <a:cs typeface="Calibri"/>
              </a:rPr>
              <a:t>социальных</a:t>
            </a:r>
            <a:r>
              <a:rPr lang="ru-RU" sz="2800" spc="-25" dirty="0">
                <a:latin typeface="Calibri"/>
                <a:cs typeface="Calibri"/>
              </a:rPr>
              <a:t> </a:t>
            </a:r>
            <a:r>
              <a:rPr lang="ru-RU" sz="2800" dirty="0">
                <a:latin typeface="Calibri"/>
                <a:cs typeface="Calibri"/>
              </a:rPr>
              <a:t>и </a:t>
            </a:r>
            <a:r>
              <a:rPr lang="ru-RU" sz="2800" spc="-710" dirty="0">
                <a:latin typeface="Calibri"/>
                <a:cs typeface="Calibri"/>
              </a:rPr>
              <a:t> </a:t>
            </a:r>
            <a:r>
              <a:rPr lang="ru-RU" sz="2800" spc="-5" dirty="0">
                <a:latin typeface="Calibri"/>
                <a:cs typeface="Calibri"/>
              </a:rPr>
              <a:t>научных</a:t>
            </a:r>
            <a:r>
              <a:rPr lang="ru-RU" sz="2800" spc="-10" dirty="0">
                <a:latin typeface="Calibri"/>
                <a:cs typeface="Calibri"/>
              </a:rPr>
              <a:t> </a:t>
            </a:r>
            <a:r>
              <a:rPr lang="ru-RU" sz="2800" spc="-15" dirty="0">
                <a:latin typeface="Calibri"/>
                <a:cs typeface="Calibri"/>
              </a:rPr>
              <a:t>проблем</a:t>
            </a:r>
            <a:endParaRPr lang="ru-RU" sz="2800" dirty="0">
              <a:latin typeface="Calibri"/>
              <a:cs typeface="Calibri"/>
            </a:endParaRP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ru-RU" sz="3200" b="1" spc="-5" dirty="0"/>
              <a:t>Основные</a:t>
            </a:r>
            <a:r>
              <a:rPr lang="ru-RU" sz="3200" b="1" spc="-50" dirty="0"/>
              <a:t> </a:t>
            </a:r>
            <a:r>
              <a:rPr lang="ru-RU" sz="3200" b="1" spc="-5" dirty="0"/>
              <a:t>критерии</a:t>
            </a:r>
            <a:r>
              <a:rPr lang="ru-RU" sz="3200" b="1" spc="-40" dirty="0"/>
              <a:t> </a:t>
            </a:r>
            <a:r>
              <a:rPr lang="ru-RU" sz="3200" b="1" spc="-10" dirty="0"/>
              <a:t>оценки </a:t>
            </a:r>
            <a:r>
              <a:rPr lang="ru-RU" sz="3200" b="1" spc="-800" dirty="0"/>
              <a:t> </a:t>
            </a:r>
            <a:r>
              <a:rPr lang="ru-RU" sz="3200" b="1" spc="-5" dirty="0"/>
              <a:t>креативных</a:t>
            </a:r>
            <a:r>
              <a:rPr lang="ru-RU" sz="3200" b="1" spc="10" dirty="0"/>
              <a:t> </a:t>
            </a:r>
            <a:r>
              <a:rPr lang="ru-RU" sz="3200" b="1" spc="-15" dirty="0" smtClean="0"/>
              <a:t>идей</a:t>
            </a:r>
            <a:endParaRPr sz="3200" b="1"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74253" y="2283718"/>
            <a:ext cx="6794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303655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"/>
                <a:cs typeface="Calibri"/>
              </a:rPr>
              <a:t>в заданиях </a:t>
            </a:r>
            <a:r>
              <a:rPr lang="ru-RU" sz="2400" dirty="0" smtClean="0">
                <a:latin typeface="Calibri"/>
                <a:cs typeface="Calibri"/>
              </a:rPr>
              <a:t>на </a:t>
            </a:r>
            <a:r>
              <a:rPr lang="ru-RU" sz="2400" b="1" spc="-5" dirty="0" smtClean="0">
                <a:latin typeface="Calibri"/>
                <a:cs typeface="Calibri"/>
              </a:rPr>
              <a:t>самовыражение</a:t>
            </a:r>
            <a:r>
              <a:rPr lang="ru-RU" sz="2400" spc="-5" dirty="0" smtClean="0">
                <a:latin typeface="Calibri"/>
                <a:cs typeface="Calibri"/>
              </a:rPr>
              <a:t>: нестандартность</a:t>
            </a:r>
            <a:r>
              <a:rPr lang="ru-RU" sz="2400" spc="-5" dirty="0">
                <a:latin typeface="Calibri"/>
                <a:cs typeface="Calibri"/>
              </a:rPr>
              <a:t>, </a:t>
            </a:r>
            <a:r>
              <a:rPr lang="ru-RU" sz="2400" spc="-530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выразительность,</a:t>
            </a:r>
            <a:r>
              <a:rPr lang="ru-RU" sz="2400" spc="-30" dirty="0">
                <a:latin typeface="Calibri"/>
                <a:cs typeface="Calibri"/>
              </a:rPr>
              <a:t> </a:t>
            </a:r>
            <a:r>
              <a:rPr lang="ru-RU" sz="2400" spc="-15" dirty="0">
                <a:latin typeface="Calibri"/>
                <a:cs typeface="Calibri"/>
              </a:rPr>
              <a:t>художественная</a:t>
            </a:r>
            <a:r>
              <a:rPr lang="ru-RU" sz="2400" spc="-25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ценность</a:t>
            </a:r>
            <a:endParaRPr lang="ru-RU" sz="2400" dirty="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lang="ru-RU" sz="2400" dirty="0">
              <a:latin typeface="Calibri"/>
              <a:cs typeface="Calibri"/>
            </a:endParaRPr>
          </a:p>
          <a:p>
            <a:pPr marL="355600" marR="5080" indent="-342900">
              <a:buFont typeface="Arial" panose="020B0604020202020204" pitchFamily="34" charset="0"/>
              <a:buChar char="•"/>
              <a:tabLst>
                <a:tab pos="4527550" algn="l"/>
              </a:tabLst>
            </a:pPr>
            <a:r>
              <a:rPr lang="ru-RU" sz="2400" dirty="0">
                <a:latin typeface="Calibri"/>
                <a:cs typeface="Calibri"/>
              </a:rPr>
              <a:t>в</a:t>
            </a:r>
            <a:r>
              <a:rPr lang="ru-RU" sz="2400" spc="5" dirty="0">
                <a:latin typeface="Calibri"/>
                <a:cs typeface="Calibri"/>
              </a:rPr>
              <a:t> </a:t>
            </a:r>
            <a:r>
              <a:rPr lang="ru-RU" sz="2400" dirty="0">
                <a:latin typeface="Calibri"/>
                <a:cs typeface="Calibri"/>
              </a:rPr>
              <a:t>заданиях</a:t>
            </a:r>
            <a:r>
              <a:rPr lang="ru-RU" sz="2400" spc="-10" dirty="0">
                <a:latin typeface="Calibri"/>
                <a:cs typeface="Calibri"/>
              </a:rPr>
              <a:t> </a:t>
            </a:r>
            <a:r>
              <a:rPr lang="ru-RU" sz="2400" dirty="0">
                <a:latin typeface="Calibri"/>
                <a:cs typeface="Calibri"/>
              </a:rPr>
              <a:t>на</a:t>
            </a:r>
            <a:r>
              <a:rPr lang="ru-RU" sz="2400" spc="10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решение</a:t>
            </a:r>
            <a:r>
              <a:rPr lang="ru-RU" sz="2400" b="1" spc="15" dirty="0">
                <a:latin typeface="Calibri"/>
                <a:cs typeface="Calibri"/>
              </a:rPr>
              <a:t> </a:t>
            </a:r>
            <a:r>
              <a:rPr lang="ru-RU" sz="2400" b="1" spc="-10" dirty="0" smtClean="0">
                <a:latin typeface="Calibri"/>
                <a:cs typeface="Calibri"/>
              </a:rPr>
              <a:t>проблем</a:t>
            </a:r>
            <a:r>
              <a:rPr lang="ru-RU" sz="2400" spc="-10" dirty="0" smtClean="0">
                <a:latin typeface="Calibri"/>
                <a:cs typeface="Calibri"/>
              </a:rPr>
              <a:t>:   </a:t>
            </a:r>
            <a:r>
              <a:rPr lang="ru-RU" sz="2400" spc="-5" dirty="0" smtClean="0">
                <a:latin typeface="Calibri"/>
                <a:cs typeface="Calibri"/>
              </a:rPr>
              <a:t>новизна</a:t>
            </a:r>
            <a:r>
              <a:rPr lang="ru-RU" sz="2400" spc="-5" dirty="0">
                <a:latin typeface="Calibri"/>
                <a:cs typeface="Calibri"/>
              </a:rPr>
              <a:t>,</a:t>
            </a:r>
            <a:r>
              <a:rPr lang="ru-RU" sz="2400" spc="-60" dirty="0">
                <a:latin typeface="Calibri"/>
                <a:cs typeface="Calibri"/>
              </a:rPr>
              <a:t> </a:t>
            </a:r>
            <a:r>
              <a:rPr lang="ru-RU" sz="2400" dirty="0">
                <a:latin typeface="Calibri"/>
                <a:cs typeface="Calibri"/>
              </a:rPr>
              <a:t>эффективность, </a:t>
            </a:r>
            <a:r>
              <a:rPr lang="ru-RU" sz="2400" spc="-525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научная</a:t>
            </a:r>
            <a:r>
              <a:rPr lang="ru-RU" sz="2400" spc="-15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ценность</a:t>
            </a:r>
            <a:endParaRPr lang="ru-RU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025" y="267495"/>
            <a:ext cx="6711900" cy="792087"/>
          </a:xfrm>
        </p:spPr>
        <p:txBody>
          <a:bodyPr/>
          <a:lstStyle/>
          <a:p>
            <a:pPr algn="ctr"/>
            <a:r>
              <a:rPr lang="ru-RU" sz="4800" b="1" dirty="0"/>
              <a:t>Ж</a:t>
            </a:r>
            <a:r>
              <a:rPr lang="ru-RU" sz="4800" b="1" dirty="0" smtClean="0"/>
              <a:t>елаю успехов!</a:t>
            </a:r>
            <a:endParaRPr lang="ru-RU" sz="4800" b="1" dirty="0"/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9115" y="1059582"/>
            <a:ext cx="562571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169</Words>
  <Application>Microsoft Office PowerPoint</Application>
  <PresentationFormat>Экран (16:9)</PresentationFormat>
  <Paragraphs>34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Work Sans</vt:lpstr>
      <vt:lpstr>Arial MT</vt:lpstr>
      <vt:lpstr>Calibri</vt:lpstr>
      <vt:lpstr>Garamond</vt:lpstr>
      <vt:lpstr>Натуральные материалы</vt:lpstr>
      <vt:lpstr>Креативное мышление   </vt:lpstr>
      <vt:lpstr>Зачем учителю формировать у школьника  способности к креативному мышлению? </vt:lpstr>
      <vt:lpstr> Креативное мышление характеризуют четыре основных качества: </vt:lpstr>
      <vt:lpstr>На способность мыслить креативно  влияют</vt:lpstr>
      <vt:lpstr>Креативное мышление.  Группы заданий</vt:lpstr>
      <vt:lpstr>Основные критерии оценки  креативных идей</vt:lpstr>
      <vt:lpstr>Желаю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галя</dc:creator>
  <cp:lastModifiedBy>Гумерова</cp:lastModifiedBy>
  <cp:revision>7</cp:revision>
  <dcterms:modified xsi:type="dcterms:W3CDTF">2022-01-12T05:12:45Z</dcterms:modified>
</cp:coreProperties>
</file>